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42"/>
  </p:notesMasterIdLst>
  <p:handoutMasterIdLst>
    <p:handoutMasterId r:id="rId43"/>
  </p:handoutMasterIdLst>
  <p:sldIdLst>
    <p:sldId id="1309" r:id="rId6"/>
    <p:sldId id="1342" r:id="rId7"/>
    <p:sldId id="1343" r:id="rId8"/>
    <p:sldId id="1344" r:id="rId9"/>
    <p:sldId id="1345" r:id="rId10"/>
    <p:sldId id="1346" r:id="rId11"/>
    <p:sldId id="1347" r:id="rId12"/>
    <p:sldId id="1348" r:id="rId13"/>
    <p:sldId id="1349" r:id="rId14"/>
    <p:sldId id="1350" r:id="rId15"/>
    <p:sldId id="1351" r:id="rId16"/>
    <p:sldId id="1352" r:id="rId17"/>
    <p:sldId id="1353" r:id="rId18"/>
    <p:sldId id="1354" r:id="rId19"/>
    <p:sldId id="1355" r:id="rId20"/>
    <p:sldId id="1356" r:id="rId21"/>
    <p:sldId id="1357" r:id="rId22"/>
    <p:sldId id="1358" r:id="rId23"/>
    <p:sldId id="1359" r:id="rId24"/>
    <p:sldId id="1360" r:id="rId25"/>
    <p:sldId id="1361" r:id="rId26"/>
    <p:sldId id="1362" r:id="rId27"/>
    <p:sldId id="1372" r:id="rId28"/>
    <p:sldId id="1381" r:id="rId29"/>
    <p:sldId id="1373" r:id="rId30"/>
    <p:sldId id="1374" r:id="rId31"/>
    <p:sldId id="1375" r:id="rId32"/>
    <p:sldId id="1376" r:id="rId33"/>
    <p:sldId id="1363" r:id="rId34"/>
    <p:sldId id="1377" r:id="rId35"/>
    <p:sldId id="1364" r:id="rId36"/>
    <p:sldId id="1369" r:id="rId37"/>
    <p:sldId id="1370" r:id="rId38"/>
    <p:sldId id="1371" r:id="rId39"/>
    <p:sldId id="1323" r:id="rId40"/>
    <p:sldId id="1341"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ldId id="1309"/>
          </p14:sldIdLst>
        </p14:section>
        <p14:section name="White Template" id="{5B0B8DFF-57E5-4D4B-BA72-542DF84B8E2F}">
          <p14:sldIdLst>
            <p14:sldId id="1342"/>
            <p14:sldId id="1343"/>
            <p14:sldId id="1344"/>
            <p14:sldId id="1345"/>
            <p14:sldId id="1346"/>
            <p14:sldId id="1347"/>
            <p14:sldId id="1348"/>
            <p14:sldId id="1349"/>
            <p14:sldId id="1350"/>
            <p14:sldId id="1351"/>
            <p14:sldId id="1352"/>
            <p14:sldId id="1353"/>
            <p14:sldId id="1354"/>
            <p14:sldId id="1355"/>
            <p14:sldId id="1356"/>
            <p14:sldId id="1357"/>
            <p14:sldId id="1358"/>
            <p14:sldId id="1359"/>
            <p14:sldId id="1360"/>
            <p14:sldId id="1361"/>
            <p14:sldId id="1362"/>
            <p14:sldId id="1372"/>
            <p14:sldId id="1381"/>
            <p14:sldId id="1373"/>
            <p14:sldId id="1374"/>
            <p14:sldId id="1375"/>
            <p14:sldId id="1376"/>
            <p14:sldId id="1363"/>
            <p14:sldId id="1377"/>
            <p14:sldId id="1364"/>
            <p14:sldId id="1369"/>
            <p14:sldId id="1370"/>
            <p14:sldId id="1371"/>
          </p14:sldIdLst>
        </p14:section>
        <p14:section name="Color Template" id="{A073DAE3-B461-442F-A3D3-6642BD875E45}">
          <p14:sldIdLst>
            <p14:sldId id="1323"/>
            <p14:sldId id="134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7676"/>
    <a:srgbClr val="FFFFFF"/>
    <a:srgbClr val="002050"/>
    <a:srgbClr val="0078D7"/>
    <a:srgbClr val="00188F"/>
    <a:srgbClr val="107C10"/>
    <a:srgbClr val="008272"/>
    <a:srgbClr val="B4009E"/>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465" autoAdjust="0"/>
  </p:normalViewPr>
  <p:slideViewPr>
    <p:cSldViewPr>
      <p:cViewPr>
        <p:scale>
          <a:sx n="75" d="100"/>
          <a:sy n="75" d="100"/>
        </p:scale>
        <p:origin x="1206" y="942"/>
      </p:cViewPr>
      <p:guideLst/>
    </p:cSldViewPr>
  </p:slideViewPr>
  <p:outlineViewPr>
    <p:cViewPr>
      <p:scale>
        <a:sx n="33" d="100"/>
        <a:sy n="33" d="100"/>
      </p:scale>
      <p:origin x="0" y="-163"/>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76" d="100"/>
          <a:sy n="76" d="100"/>
        </p:scale>
        <p:origin x="400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76A1327-0AC3-41A2-84AC-3AFF5758661B}" type="datetime8">
              <a:rPr lang="en-US" smtClean="0">
                <a:latin typeface="Segoe UI" pitchFamily="34" charset="0"/>
              </a:rPr>
              <a:t>6/1/2017 12:36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5A9E72A3-73C3-4EC0-976B-555052BC0BC2}" type="datetime8">
              <a:rPr lang="en-US" smtClean="0"/>
              <a:t>6/1/2017 12:35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06EF3E9-8989-41CF-8301-C50DFCD1A107}" type="datetime8">
              <a:rPr lang="en-US" smtClean="0"/>
              <a:t>6/1/2017 12:37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D4D20F-D2F3-4A37-A728-453B5251BCF9}" type="datetime8">
              <a:rPr lang="en-US" smtClean="0"/>
              <a:t>6/1/2017 12:35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5656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6658603-66F5-4A92-AAFB-6567410CF179}" type="datetime8">
              <a:rPr lang="en-US" smtClean="0">
                <a:solidFill>
                  <a:prstClr val="black"/>
                </a:solidFill>
              </a:rPr>
              <a:t>6/1/2017 12:35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5923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DevOps/all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a:gradFill>
                  <a:gsLst>
                    <a:gs pos="2917">
                      <a:srgbClr val="FFFFFF"/>
                    </a:gs>
                    <a:gs pos="30000">
                      <a:srgbClr val="FFFFFF"/>
                    </a:gs>
                  </a:gsLst>
                  <a:lin ang="5400000" scaled="0"/>
                </a:gradFill>
              </a:rPr>
              <a:t>Products</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6/1/2017 12:36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19439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196BB360-4395-422C-A729-CB974B278917}" type="datetime8">
              <a:rPr lang="en-US" smtClean="0"/>
              <a:t>6/1/2017 12:39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149610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Service Plans specify the kind of compute resources that your apps run on. If you expect light traffic loads, you can use shared VMs (Free and Shared pricing tiers). For higher loads, you can choose from several sizes of dedicated VMs (Basic, Standard, and Premium tiers). Multiple App Service apps can share the same plan, and they scale up and down the pricing tiers together in the plan.</a:t>
            </a:r>
          </a:p>
          <a:p>
            <a:endParaRPr lang="en-US" dirty="0"/>
          </a:p>
          <a:p>
            <a:r>
              <a:rPr lang="en-US" dirty="0"/>
              <a:t>If you need more scalability and network isolation, you can run your apps in an App Service Environment.</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6/1/2017 12:49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845439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Service Web Apps is a fully managed compute platform that is optimized for hosting websites and web applications. This platform-as-a-service (PaaS) offering of Microsoft Azure lets you focus on your business logic while Azure takes care of the infrastructure to run and scale your apps.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6/1/2017 12:56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949853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key features and capabilities of App Service:</a:t>
            </a:r>
          </a:p>
          <a:p>
            <a:endParaRPr lang="en-US" dirty="0"/>
          </a:p>
          <a:p>
            <a:r>
              <a:rPr lang="en-US" b="1" dirty="0"/>
              <a:t>Multiple languages and frameworks</a:t>
            </a:r>
            <a:r>
              <a:rPr lang="en-US" dirty="0"/>
              <a:t> - App Service has first-class support for ASP.NET, Node.js, Java, PHP, and Python. You can also run Windows PowerShell and other scripts or executables on App Service VMs.</a:t>
            </a:r>
          </a:p>
          <a:p>
            <a:r>
              <a:rPr lang="en-US" b="1" dirty="0"/>
              <a:t>DevOps optimization </a:t>
            </a:r>
            <a:r>
              <a:rPr lang="en-US" dirty="0"/>
              <a:t>- Set up continuous integration and deployment with Visual Studio Team Services, GitHub, or </a:t>
            </a:r>
            <a:r>
              <a:rPr lang="en-US" dirty="0" err="1"/>
              <a:t>BitBucket</a:t>
            </a:r>
            <a:r>
              <a:rPr lang="en-US" dirty="0"/>
              <a:t>. Promote updates through test and staging environments. Perform A/B testing. Manage your apps in App Service by using Azure PowerShell or the cross-platform command-line interface (CLI).</a:t>
            </a:r>
          </a:p>
          <a:p>
            <a:r>
              <a:rPr lang="en-US" b="1" dirty="0"/>
              <a:t>Global scale with high availability </a:t>
            </a:r>
            <a:r>
              <a:rPr lang="en-US" dirty="0"/>
              <a:t>- Scale up or out manually or automatically. Host your apps anywhere in Microsoft's global datacenter infrastructure, and the App Service SLA promises high availability.</a:t>
            </a:r>
          </a:p>
          <a:p>
            <a:r>
              <a:rPr lang="en-US" b="1" dirty="0"/>
              <a:t>Connections to SaaS platforms and on-premises data </a:t>
            </a:r>
            <a:r>
              <a:rPr lang="en-US" dirty="0"/>
              <a:t>- Choose from more than 50 connectors for enterprise systems (such as SAP, Siebel, and Oracle), SaaS services (such as Salesforce and Office 365), and internet services (such as Facebook and Twitter). Access on-premises data using Hybrid Connections and Azure Virtual Networks.</a:t>
            </a:r>
          </a:p>
          <a:p>
            <a:r>
              <a:rPr lang="en-US" b="1" dirty="0"/>
              <a:t>Security and compliance</a:t>
            </a:r>
            <a:r>
              <a:rPr lang="en-US" dirty="0"/>
              <a:t> - App Service is ISO, SOC, and PCI compliant.</a:t>
            </a:r>
          </a:p>
          <a:p>
            <a:r>
              <a:rPr lang="en-US" b="1" dirty="0"/>
              <a:t>Application templates </a:t>
            </a:r>
            <a:r>
              <a:rPr lang="en-US" dirty="0"/>
              <a:t>- Choose from an extensive list of application templates in the Azure Marketplace that let you use a wizard to install popular open-source software such as WordPress, Joomla, and Drupal.</a:t>
            </a:r>
          </a:p>
          <a:p>
            <a:r>
              <a:rPr lang="en-US" b="1" dirty="0"/>
              <a:t>Visual Studio integration</a:t>
            </a:r>
            <a:r>
              <a:rPr lang="en-US" dirty="0"/>
              <a:t> - Dedicated tools in Visual Studio streamline the work of creating, deploying, and debugging.</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6/1/2017 12:45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932745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Since you don't have to worry about the web server or application framework, deploying your app to App Service is a matter of deploying your code, binaries, content files, and their respective directory structure, to the /site/</a:t>
            </a:r>
            <a:r>
              <a:rPr lang="en-US" dirty="0" err="1"/>
              <a:t>wwwroot</a:t>
            </a:r>
            <a:r>
              <a:rPr lang="en-US" dirty="0"/>
              <a:t> directory in Azure (or the /site/</a:t>
            </a:r>
            <a:r>
              <a:rPr lang="en-US" dirty="0" err="1"/>
              <a:t>wwwroot</a:t>
            </a:r>
            <a:r>
              <a:rPr lang="en-US" dirty="0"/>
              <a:t>/</a:t>
            </a:r>
            <a:r>
              <a:rPr lang="en-US" dirty="0" err="1"/>
              <a:t>App_Data</a:t>
            </a:r>
            <a:r>
              <a:rPr lang="en-US" dirty="0"/>
              <a:t>/Jobs/ directory for </a:t>
            </a:r>
            <a:r>
              <a:rPr lang="en-US" dirty="0" err="1"/>
              <a:t>WebJobs</a:t>
            </a:r>
            <a:r>
              <a:rPr lang="en-US" dirty="0"/>
              <a:t>). App Service supports the following deployment options: </a:t>
            </a:r>
          </a:p>
          <a:p>
            <a:r>
              <a:rPr lang="en-US" dirty="0"/>
              <a:t>FTP or FTPS: Use your favorite FTP or FTPS enabled tool to move your files to Azure, from FileZilla to full-featured IDEs like NetBeans. This is strictly a file upload process. No additional services are provided by App Service, such as version control, file structure management, etc. </a:t>
            </a:r>
          </a:p>
          <a:p>
            <a:r>
              <a:rPr lang="en-US" dirty="0"/>
              <a:t>Kudu (</a:t>
            </a:r>
            <a:r>
              <a:rPr lang="en-US" dirty="0" err="1"/>
              <a:t>Git</a:t>
            </a:r>
            <a:r>
              <a:rPr lang="en-US" dirty="0"/>
              <a:t>/Mercurial or OneDrive/Dropbox): Use the deployment engine in App Service. Push your code to Kudu directly from any repository. Kudu also provides added services whenever code is pushed to it, including version control, package restore, </a:t>
            </a:r>
            <a:r>
              <a:rPr lang="en-US" dirty="0" err="1"/>
              <a:t>MSBuild</a:t>
            </a:r>
            <a:r>
              <a:rPr lang="en-US" dirty="0"/>
              <a:t>, and web hooks for continuous deployment and other automation tasks. The Kudu deployment engine supports 3 different types of deployment sources: </a:t>
            </a:r>
          </a:p>
          <a:p>
            <a:r>
              <a:rPr lang="en-US" dirty="0"/>
              <a:t>Content sync from OneDrive and Dropbox</a:t>
            </a:r>
            <a:br>
              <a:rPr lang="en-US" dirty="0"/>
            </a:br>
            <a:endParaRPr lang="en-US" dirty="0"/>
          </a:p>
          <a:p>
            <a:r>
              <a:rPr lang="en-US" dirty="0"/>
              <a:t>Repository-based continuous deployment with auto-sync from GitHub, Bitbucket, and Visual Studio Team Services</a:t>
            </a:r>
            <a:br>
              <a:rPr lang="en-US" dirty="0"/>
            </a:br>
            <a:endParaRPr lang="en-US" dirty="0"/>
          </a:p>
          <a:p>
            <a:r>
              <a:rPr lang="en-US" dirty="0"/>
              <a:t>Repository-based deployment with manual sync from local </a:t>
            </a:r>
            <a:r>
              <a:rPr lang="en-US" dirty="0" err="1"/>
              <a:t>Git</a:t>
            </a:r>
            <a:br>
              <a:rPr lang="en-US" dirty="0"/>
            </a:br>
            <a:endParaRPr lang="en-US" dirty="0"/>
          </a:p>
          <a:p>
            <a:r>
              <a:rPr lang="en-US" dirty="0"/>
              <a:t>Web Deploy: Deploy code to App Service directly from your favorite Microsoft tools such as Visual Studio using the same tooling that automates deployment to IIS servers. This tool supports diff-only deployment, database creation, transforms of connection strings, etc. Web Deploy differs from Kudu in that application binaries are built before they are deployed to Azure. Similar to FTP, no additional services are provided by App Service.</a:t>
            </a:r>
          </a:p>
          <a:p>
            <a:endParaRPr lang="en-US" dirty="0"/>
          </a:p>
          <a:p>
            <a:r>
              <a:rPr lang="en-US" dirty="0"/>
              <a:t>https://azure.microsoft.com/en-us/documentation/articles/web-sites-deploy/</a:t>
            </a:r>
          </a:p>
          <a:p>
            <a:endParaRPr lang="en-US"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6/1/2017 12:45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129354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When you clone configuration from another deployment slot, the cloned configuration is editable. Furthermore, some configuration elements will follow the content across a swap (not slot specific) while other configuration elements will stay in the same slot after a swap (slot specific)</a:t>
            </a: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6/1/2017 12:46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66268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VS </a:t>
            </a:r>
          </a:p>
          <a:p>
            <a:r>
              <a:rPr lang="en-US" dirty="0"/>
              <a:t>Open VSTS</a:t>
            </a:r>
          </a:p>
          <a:p>
            <a:r>
              <a:rPr lang="en-US" dirty="0"/>
              <a:t>Create app</a:t>
            </a:r>
          </a:p>
          <a:p>
            <a:r>
              <a:rPr lang="en-US" dirty="0"/>
              <a:t>Check</a:t>
            </a:r>
            <a:r>
              <a:rPr lang="en-US" baseline="0" dirty="0"/>
              <a:t> it in</a:t>
            </a:r>
          </a:p>
          <a:p>
            <a:r>
              <a:rPr lang="en-US" baseline="0" dirty="0"/>
              <a:t>Enable CI build</a:t>
            </a:r>
          </a:p>
          <a:p>
            <a:r>
              <a:rPr lang="en-US" baseline="0" dirty="0"/>
              <a:t>Show the dashboard, tasks</a:t>
            </a:r>
          </a:p>
          <a:p>
            <a:r>
              <a:rPr lang="en-US" baseline="0" dirty="0"/>
              <a:t>Show the build log</a:t>
            </a:r>
          </a:p>
          <a:p>
            <a:r>
              <a:rPr lang="en-US" baseline="0" dirty="0"/>
              <a:t>Show the build tasks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6/1/2017 12:36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2177748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2119163"/>
            <a:ext cx="59436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943600"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5943600"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200" y="6159435"/>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2119163"/>
            <a:ext cx="59436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943600"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5943600"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15" name="Group 14"/>
          <p:cNvGrpSpPr>
            <a:grpSpLocks noChangeAspect="1"/>
          </p:cNvGrpSpPr>
          <p:nvPr userDrawn="1"/>
        </p:nvGrpSpPr>
        <p:grpSpPr bwMode="gray">
          <a:xfrm>
            <a:off x="457200" y="6159435"/>
            <a:ext cx="1681413" cy="360979"/>
            <a:chOff x="457200" y="1643393"/>
            <a:chExt cx="4492753" cy="964540"/>
          </a:xfrm>
        </p:grpSpPr>
        <p:pic>
          <p:nvPicPr>
            <p:cNvPr id="16" name="Picture 15"/>
            <p:cNvPicPr>
              <a:picLocks noChangeAspect="1"/>
            </p:cNvPicPr>
            <p:nvPr/>
          </p:nvPicPr>
          <p:blipFill>
            <a:blip r:embed="rId3"/>
            <a:stretch>
              <a:fillRect/>
            </a:stretch>
          </p:blipFill>
          <p:spPr bwMode="gray">
            <a:xfrm>
              <a:off x="457200" y="1643393"/>
              <a:ext cx="964540" cy="964540"/>
            </a:xfrm>
            <a:prstGeom prst="rect">
              <a:avLst/>
            </a:prstGeom>
          </p:spPr>
        </p:pic>
        <p:sp>
          <p:nvSpPr>
            <p:cNvPr id="17"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24.emf"/></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emf"/><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8.emf"/></Relationships>
</file>

<file path=ppt/slides/_rels/slide2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2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7.emf"/><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8.emf"/><Relationship Id="rId4" Type="http://schemas.openxmlformats.org/officeDocument/2006/relationships/image" Target="../media/image29.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17.xml"/><Relationship Id="rId6" Type="http://schemas.openxmlformats.org/officeDocument/2006/relationships/image" Target="../media/image38.png"/><Relationship Id="rId5" Type="http://schemas.openxmlformats.org/officeDocument/2006/relationships/image" Target="../media/image32.emf"/><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40.png"/><Relationship Id="rId1" Type="http://schemas.openxmlformats.org/officeDocument/2006/relationships/slideLayout" Target="../slideLayouts/slideLayout17.xml"/><Relationship Id="rId6" Type="http://schemas.openxmlformats.org/officeDocument/2006/relationships/image" Target="../media/image43.jpg"/><Relationship Id="rId11" Type="http://schemas.openxmlformats.org/officeDocument/2006/relationships/image" Target="../media/image48.png"/><Relationship Id="rId5" Type="http://schemas.openxmlformats.org/officeDocument/2006/relationships/image" Target="../media/image32.emf"/><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 Id="rId14"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emf"/></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Azure Web Application Hosting, VSTS and DevOps Overview</a:t>
            </a:r>
          </a:p>
        </p:txBody>
      </p:sp>
      <p:sp>
        <p:nvSpPr>
          <p:cNvPr id="3" name="Text Placeholder 2"/>
          <p:cNvSpPr>
            <a:spLocks noGrp="1"/>
          </p:cNvSpPr>
          <p:nvPr>
            <p:ph type="body" sz="quarter" idx="14"/>
          </p:nvPr>
        </p:nvSpPr>
        <p:spPr>
          <a:xfrm>
            <a:off x="274638" y="3956050"/>
            <a:ext cx="5943664" cy="1828800"/>
          </a:xfrm>
        </p:spPr>
        <p:txBody>
          <a:bodyPr/>
          <a:lstStyle/>
          <a:p>
            <a:pPr lvl="0"/>
            <a:endParaRPr lang="en-US" sz="1600" dirty="0">
              <a:latin typeface="Segoe UI"/>
            </a:endParaRPr>
          </a:p>
          <a:p>
            <a:pPr lvl="0"/>
            <a:endParaRPr lang="en-US" sz="1600" dirty="0">
              <a:latin typeface="Segoe UI"/>
            </a:endParaRPr>
          </a:p>
          <a:p>
            <a:pPr lvl="0"/>
            <a:r>
              <a:rPr lang="en-US" sz="1800" dirty="0">
                <a:latin typeface="Segoe UI"/>
              </a:rPr>
              <a:t>Questions: brand@microsoft.com</a:t>
            </a: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Building a DevOps pipeline</a:t>
            </a:r>
          </a:p>
        </p:txBody>
      </p:sp>
    </p:spTree>
    <p:extLst>
      <p:ext uri="{BB962C8B-B14F-4D97-AF65-F5344CB8AC3E}">
        <p14:creationId xmlns:p14="http://schemas.microsoft.com/office/powerpoint/2010/main" val="42220310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Plan + Track</a:t>
            </a:r>
          </a:p>
        </p:txBody>
      </p:sp>
      <p:sp>
        <p:nvSpPr>
          <p:cNvPr id="4" name="Rectangle 3"/>
          <p:cNvSpPr/>
          <p:nvPr/>
        </p:nvSpPr>
        <p:spPr bwMode="auto">
          <a:xfrm flipV="1">
            <a:off x="3172107" y="3547178"/>
            <a:ext cx="7072292" cy="720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Isosceles Triangle 4"/>
          <p:cNvSpPr/>
          <p:nvPr/>
        </p:nvSpPr>
        <p:spPr bwMode="auto">
          <a:xfrm rot="16200000">
            <a:off x="2768859" y="3359410"/>
            <a:ext cx="510159" cy="439792"/>
          </a:xfrm>
          <a:prstGeom prst="triangle">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219508" y="1393078"/>
            <a:ext cx="4449971" cy="4450143"/>
          </a:xfrm>
          <a:prstGeom prst="rect">
            <a:avLst/>
          </a:prstGeom>
        </p:spPr>
      </p:pic>
      <p:sp>
        <p:nvSpPr>
          <p:cNvPr id="7" name="Freeform 7"/>
          <p:cNvSpPr>
            <a:spLocks/>
          </p:cNvSpPr>
          <p:nvPr/>
        </p:nvSpPr>
        <p:spPr bwMode="auto">
          <a:xfrm>
            <a:off x="10126689" y="13127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 name="Rectangle 7"/>
          <p:cNvSpPr/>
          <p:nvPr/>
        </p:nvSpPr>
        <p:spPr bwMode="auto">
          <a:xfrm flipV="1">
            <a:off x="6280149" y="3547177"/>
            <a:ext cx="1168395" cy="65973"/>
          </a:xfrm>
          <a:prstGeom prst="rect">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5474048" y="2388505"/>
            <a:ext cx="1284019" cy="1361071"/>
            <a:chOff x="5474048" y="2388505"/>
            <a:chExt cx="1284019" cy="1361071"/>
          </a:xfrm>
        </p:grpSpPr>
        <p:sp>
          <p:nvSpPr>
            <p:cNvPr id="10" name="TextBox 9"/>
            <p:cNvSpPr txBox="1"/>
            <p:nvPr/>
          </p:nvSpPr>
          <p:spPr>
            <a:xfrm>
              <a:off x="5474048" y="2388505"/>
              <a:ext cx="1284019" cy="324000"/>
            </a:xfrm>
            <a:prstGeom prst="rect">
              <a:avLst/>
            </a:prstGeom>
            <a:noFill/>
          </p:spPr>
          <p:txBody>
            <a:bodyPr wrap="square" lIns="0" tIns="0" rIns="0" bIns="0" rtlCol="0" anchor="ctr">
              <a:noAutofit/>
            </a:bodyPr>
            <a:lstStyle/>
            <a:p>
              <a:pPr algn="ctr">
                <a:defRPr/>
              </a:pPr>
              <a:r>
                <a:rPr lang="en-US" sz="1600" kern="0" dirty="0">
                  <a:gradFill>
                    <a:gsLst>
                      <a:gs pos="1250">
                        <a:srgbClr val="C02DA2"/>
                      </a:gs>
                      <a:gs pos="100000">
                        <a:srgbClr val="C02DA2"/>
                      </a:gs>
                    </a:gsLst>
                  </a:gradFill>
                  <a:cs typeface="Arial" pitchFamily="34" charset="0"/>
                </a:rPr>
                <a:t>Manage work</a:t>
              </a:r>
            </a:p>
          </p:txBody>
        </p:sp>
        <p:grpSp>
          <p:nvGrpSpPr>
            <p:cNvPr id="11" name="Group 10"/>
            <p:cNvGrpSpPr/>
            <p:nvPr/>
          </p:nvGrpSpPr>
          <p:grpSpPr>
            <a:xfrm>
              <a:off x="5904603" y="2842133"/>
              <a:ext cx="365757" cy="907443"/>
              <a:chOff x="6204826" y="2842133"/>
              <a:chExt cx="365757" cy="907443"/>
            </a:xfrm>
          </p:grpSpPr>
          <p:cxnSp>
            <p:nvCxnSpPr>
              <p:cNvPr id="12" name="Straight Connector 11"/>
              <p:cNvCxnSpPr/>
              <p:nvPr/>
            </p:nvCxnSpPr>
            <p:spPr>
              <a:xfrm flipV="1">
                <a:off x="6387704" y="2842133"/>
                <a:ext cx="0" cy="695750"/>
              </a:xfrm>
              <a:prstGeom prst="line">
                <a:avLst/>
              </a:prstGeom>
              <a:ln w="38100" cap="rnd">
                <a:solidFill>
                  <a:srgbClr val="C02DA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3" name="Oval 12"/>
              <p:cNvSpPr/>
              <p:nvPr/>
            </p:nvSpPr>
            <p:spPr bwMode="auto">
              <a:xfrm>
                <a:off x="6204826" y="3383819"/>
                <a:ext cx="365757" cy="365757"/>
              </a:xfrm>
              <a:prstGeom prst="ellipse">
                <a:avLst/>
              </a:prstGeom>
              <a:solidFill>
                <a:schemeClr val="bg1"/>
              </a:solidFill>
              <a:ln w="38100" cmpd="sng">
                <a:solidFill>
                  <a:srgbClr val="C02D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 name="TextBox 13"/>
          <p:cNvSpPr txBox="1"/>
          <p:nvPr/>
        </p:nvSpPr>
        <p:spPr>
          <a:xfrm>
            <a:off x="548640" y="3364364"/>
            <a:ext cx="2158440" cy="461665"/>
          </a:xfrm>
          <a:prstGeom prst="rect">
            <a:avLst/>
          </a:prstGeom>
          <a:noFill/>
        </p:spPr>
        <p:txBody>
          <a:bodyPr wrap="square" rtlCol="0">
            <a:spAutoFit/>
          </a:bodyPr>
          <a:lstStyle/>
          <a:p>
            <a:pPr algn="r">
              <a:defRPr/>
            </a:pPr>
            <a:r>
              <a:rPr lang="en-US" sz="2400" kern="0" dirty="0">
                <a:gradFill>
                  <a:gsLst>
                    <a:gs pos="1250">
                      <a:schemeClr val="accent2"/>
                    </a:gs>
                    <a:gs pos="100000">
                      <a:schemeClr val="accent2"/>
                    </a:gs>
                  </a:gsLst>
                  <a:lin ang="5400000" scaled="0"/>
                </a:gradFill>
                <a:latin typeface="Segoe UI Light"/>
                <a:cs typeface="Arial" pitchFamily="34" charset="0"/>
              </a:rPr>
              <a:t>Develop + Test</a:t>
            </a:r>
          </a:p>
        </p:txBody>
      </p:sp>
      <p:sp>
        <p:nvSpPr>
          <p:cNvPr id="15" name="Oval 14"/>
          <p:cNvSpPr/>
          <p:nvPr/>
        </p:nvSpPr>
        <p:spPr bwMode="auto">
          <a:xfrm>
            <a:off x="9989882" y="3392681"/>
            <a:ext cx="366520" cy="366520"/>
          </a:xfrm>
          <a:prstGeom prst="ellipse">
            <a:avLst/>
          </a:prstGeom>
          <a:solidFill>
            <a:srgbClr val="C02DA2"/>
          </a:solidFill>
          <a:ln w="76200">
            <a:solidFill>
              <a:srgbClr val="C02D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1</a:t>
            </a:r>
          </a:p>
        </p:txBody>
      </p:sp>
      <p:sp>
        <p:nvSpPr>
          <p:cNvPr id="16" name="Rectangle 15"/>
          <p:cNvSpPr/>
          <p:nvPr/>
        </p:nvSpPr>
        <p:spPr bwMode="auto">
          <a:xfrm flipV="1">
            <a:off x="9296400" y="3547176"/>
            <a:ext cx="666478" cy="72323"/>
          </a:xfrm>
          <a:prstGeom prst="rect">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8404001" y="1746454"/>
            <a:ext cx="1374458" cy="2003122"/>
            <a:chOff x="8404001" y="1746454"/>
            <a:chExt cx="1374458" cy="2003122"/>
          </a:xfrm>
        </p:grpSpPr>
        <p:grpSp>
          <p:nvGrpSpPr>
            <p:cNvPr id="18" name="Group 17"/>
            <p:cNvGrpSpPr/>
            <p:nvPr/>
          </p:nvGrpSpPr>
          <p:grpSpPr>
            <a:xfrm>
              <a:off x="8787237" y="2153291"/>
              <a:ext cx="636563" cy="654393"/>
              <a:chOff x="-3389313" y="1476375"/>
              <a:chExt cx="1530350" cy="1573213"/>
            </a:xfrm>
          </p:grpSpPr>
          <p:sp>
            <p:nvSpPr>
              <p:cNvPr id="23" name="Freeform 21"/>
              <p:cNvSpPr>
                <a:spLocks/>
              </p:cNvSpPr>
              <p:nvPr/>
            </p:nvSpPr>
            <p:spPr bwMode="auto">
              <a:xfrm>
                <a:off x="-3389313" y="2774950"/>
                <a:ext cx="1428750" cy="185738"/>
              </a:xfrm>
              <a:custGeom>
                <a:avLst/>
                <a:gdLst>
                  <a:gd name="T0" fmla="*/ 784 w 900"/>
                  <a:gd name="T1" fmla="*/ 117 h 117"/>
                  <a:gd name="T2" fmla="*/ 0 w 900"/>
                  <a:gd name="T3" fmla="*/ 117 h 117"/>
                  <a:gd name="T4" fmla="*/ 118 w 900"/>
                  <a:gd name="T5" fmla="*/ 0 h 117"/>
                  <a:gd name="T6" fmla="*/ 900 w 900"/>
                  <a:gd name="T7" fmla="*/ 0 h 117"/>
                  <a:gd name="T8" fmla="*/ 784 w 900"/>
                  <a:gd name="T9" fmla="*/ 117 h 117"/>
                </a:gdLst>
                <a:ahLst/>
                <a:cxnLst>
                  <a:cxn ang="0">
                    <a:pos x="T0" y="T1"/>
                  </a:cxn>
                  <a:cxn ang="0">
                    <a:pos x="T2" y="T3"/>
                  </a:cxn>
                  <a:cxn ang="0">
                    <a:pos x="T4" y="T5"/>
                  </a:cxn>
                  <a:cxn ang="0">
                    <a:pos x="T6" y="T7"/>
                  </a:cxn>
                  <a:cxn ang="0">
                    <a:pos x="T8" y="T9"/>
                  </a:cxn>
                </a:cxnLst>
                <a:rect l="0" t="0" r="r" b="b"/>
                <a:pathLst>
                  <a:path w="900" h="117">
                    <a:moveTo>
                      <a:pt x="784" y="117"/>
                    </a:moveTo>
                    <a:lnTo>
                      <a:pt x="0" y="117"/>
                    </a:lnTo>
                    <a:lnTo>
                      <a:pt x="118" y="0"/>
                    </a:lnTo>
                    <a:lnTo>
                      <a:pt x="900" y="0"/>
                    </a:lnTo>
                    <a:lnTo>
                      <a:pt x="784" y="11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4" name="Freeform 22"/>
              <p:cNvSpPr>
                <a:spLocks/>
              </p:cNvSpPr>
              <p:nvPr/>
            </p:nvSpPr>
            <p:spPr bwMode="auto">
              <a:xfrm>
                <a:off x="-3389313" y="2774950"/>
                <a:ext cx="1428750" cy="185738"/>
              </a:xfrm>
              <a:custGeom>
                <a:avLst/>
                <a:gdLst>
                  <a:gd name="T0" fmla="*/ 784 w 900"/>
                  <a:gd name="T1" fmla="*/ 117 h 117"/>
                  <a:gd name="T2" fmla="*/ 0 w 900"/>
                  <a:gd name="T3" fmla="*/ 117 h 117"/>
                  <a:gd name="T4" fmla="*/ 118 w 900"/>
                  <a:gd name="T5" fmla="*/ 0 h 117"/>
                  <a:gd name="T6" fmla="*/ 900 w 900"/>
                  <a:gd name="T7" fmla="*/ 0 h 117"/>
                  <a:gd name="T8" fmla="*/ 784 w 900"/>
                  <a:gd name="T9" fmla="*/ 117 h 117"/>
                </a:gdLst>
                <a:ahLst/>
                <a:cxnLst>
                  <a:cxn ang="0">
                    <a:pos x="T0" y="T1"/>
                  </a:cxn>
                  <a:cxn ang="0">
                    <a:pos x="T2" y="T3"/>
                  </a:cxn>
                  <a:cxn ang="0">
                    <a:pos x="T4" y="T5"/>
                  </a:cxn>
                  <a:cxn ang="0">
                    <a:pos x="T6" y="T7"/>
                  </a:cxn>
                  <a:cxn ang="0">
                    <a:pos x="T8" y="T9"/>
                  </a:cxn>
                </a:cxnLst>
                <a:rect l="0" t="0" r="r" b="b"/>
                <a:pathLst>
                  <a:path w="900" h="117">
                    <a:moveTo>
                      <a:pt x="784" y="117"/>
                    </a:moveTo>
                    <a:lnTo>
                      <a:pt x="0" y="117"/>
                    </a:lnTo>
                    <a:lnTo>
                      <a:pt x="118" y="0"/>
                    </a:lnTo>
                    <a:lnTo>
                      <a:pt x="900" y="0"/>
                    </a:lnTo>
                    <a:lnTo>
                      <a:pt x="784" y="117"/>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5" name="Freeform 23"/>
              <p:cNvSpPr>
                <a:spLocks/>
              </p:cNvSpPr>
              <p:nvPr/>
            </p:nvSpPr>
            <p:spPr bwMode="auto">
              <a:xfrm>
                <a:off x="-3386138" y="1476375"/>
                <a:ext cx="184150" cy="1484313"/>
              </a:xfrm>
              <a:custGeom>
                <a:avLst/>
                <a:gdLst>
                  <a:gd name="T0" fmla="*/ 116 w 116"/>
                  <a:gd name="T1" fmla="*/ 818 h 935"/>
                  <a:gd name="T2" fmla="*/ 0 w 116"/>
                  <a:gd name="T3" fmla="*/ 935 h 935"/>
                  <a:gd name="T4" fmla="*/ 0 w 116"/>
                  <a:gd name="T5" fmla="*/ 118 h 935"/>
                  <a:gd name="T6" fmla="*/ 116 w 116"/>
                  <a:gd name="T7" fmla="*/ 0 h 935"/>
                  <a:gd name="T8" fmla="*/ 116 w 116"/>
                  <a:gd name="T9" fmla="*/ 818 h 935"/>
                </a:gdLst>
                <a:ahLst/>
                <a:cxnLst>
                  <a:cxn ang="0">
                    <a:pos x="T0" y="T1"/>
                  </a:cxn>
                  <a:cxn ang="0">
                    <a:pos x="T2" y="T3"/>
                  </a:cxn>
                  <a:cxn ang="0">
                    <a:pos x="T4" y="T5"/>
                  </a:cxn>
                  <a:cxn ang="0">
                    <a:pos x="T6" y="T7"/>
                  </a:cxn>
                  <a:cxn ang="0">
                    <a:pos x="T8" y="T9"/>
                  </a:cxn>
                </a:cxnLst>
                <a:rect l="0" t="0" r="r" b="b"/>
                <a:pathLst>
                  <a:path w="116" h="935">
                    <a:moveTo>
                      <a:pt x="116" y="818"/>
                    </a:moveTo>
                    <a:lnTo>
                      <a:pt x="0" y="935"/>
                    </a:lnTo>
                    <a:lnTo>
                      <a:pt x="0" y="118"/>
                    </a:lnTo>
                    <a:lnTo>
                      <a:pt x="116" y="0"/>
                    </a:lnTo>
                    <a:lnTo>
                      <a:pt x="116" y="818"/>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6" name="Freeform 24"/>
              <p:cNvSpPr>
                <a:spLocks/>
              </p:cNvSpPr>
              <p:nvPr/>
            </p:nvSpPr>
            <p:spPr bwMode="auto">
              <a:xfrm>
                <a:off x="-3386138" y="1476375"/>
                <a:ext cx="184150" cy="1484313"/>
              </a:xfrm>
              <a:custGeom>
                <a:avLst/>
                <a:gdLst>
                  <a:gd name="T0" fmla="*/ 116 w 116"/>
                  <a:gd name="T1" fmla="*/ 818 h 935"/>
                  <a:gd name="T2" fmla="*/ 0 w 116"/>
                  <a:gd name="T3" fmla="*/ 935 h 935"/>
                  <a:gd name="T4" fmla="*/ 0 w 116"/>
                  <a:gd name="T5" fmla="*/ 118 h 935"/>
                  <a:gd name="T6" fmla="*/ 116 w 116"/>
                  <a:gd name="T7" fmla="*/ 0 h 935"/>
                  <a:gd name="T8" fmla="*/ 116 w 116"/>
                  <a:gd name="T9" fmla="*/ 818 h 935"/>
                </a:gdLst>
                <a:ahLst/>
                <a:cxnLst>
                  <a:cxn ang="0">
                    <a:pos x="T0" y="T1"/>
                  </a:cxn>
                  <a:cxn ang="0">
                    <a:pos x="T2" y="T3"/>
                  </a:cxn>
                  <a:cxn ang="0">
                    <a:pos x="T4" y="T5"/>
                  </a:cxn>
                  <a:cxn ang="0">
                    <a:pos x="T6" y="T7"/>
                  </a:cxn>
                  <a:cxn ang="0">
                    <a:pos x="T8" y="T9"/>
                  </a:cxn>
                </a:cxnLst>
                <a:rect l="0" t="0" r="r" b="b"/>
                <a:pathLst>
                  <a:path w="116" h="935">
                    <a:moveTo>
                      <a:pt x="116" y="818"/>
                    </a:moveTo>
                    <a:lnTo>
                      <a:pt x="0" y="935"/>
                    </a:lnTo>
                    <a:lnTo>
                      <a:pt x="0" y="118"/>
                    </a:lnTo>
                    <a:lnTo>
                      <a:pt x="116" y="0"/>
                    </a:lnTo>
                    <a:lnTo>
                      <a:pt x="116" y="81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7" name="Freeform 25"/>
              <p:cNvSpPr>
                <a:spLocks/>
              </p:cNvSpPr>
              <p:nvPr/>
            </p:nvSpPr>
            <p:spPr bwMode="auto">
              <a:xfrm>
                <a:off x="-3386138" y="1476375"/>
                <a:ext cx="184150" cy="493713"/>
              </a:xfrm>
              <a:custGeom>
                <a:avLst/>
                <a:gdLst>
                  <a:gd name="T0" fmla="*/ 116 w 116"/>
                  <a:gd name="T1" fmla="*/ 193 h 311"/>
                  <a:gd name="T2" fmla="*/ 0 w 116"/>
                  <a:gd name="T3" fmla="*/ 311 h 311"/>
                  <a:gd name="T4" fmla="*/ 0 w 116"/>
                  <a:gd name="T5" fmla="*/ 118 h 311"/>
                  <a:gd name="T6" fmla="*/ 116 w 116"/>
                  <a:gd name="T7" fmla="*/ 0 h 311"/>
                  <a:gd name="T8" fmla="*/ 116 w 116"/>
                  <a:gd name="T9" fmla="*/ 193 h 311"/>
                </a:gdLst>
                <a:ahLst/>
                <a:cxnLst>
                  <a:cxn ang="0">
                    <a:pos x="T0" y="T1"/>
                  </a:cxn>
                  <a:cxn ang="0">
                    <a:pos x="T2" y="T3"/>
                  </a:cxn>
                  <a:cxn ang="0">
                    <a:pos x="T4" y="T5"/>
                  </a:cxn>
                  <a:cxn ang="0">
                    <a:pos x="T6" y="T7"/>
                  </a:cxn>
                  <a:cxn ang="0">
                    <a:pos x="T8" y="T9"/>
                  </a:cxn>
                </a:cxnLst>
                <a:rect l="0" t="0" r="r" b="b"/>
                <a:pathLst>
                  <a:path w="116" h="311">
                    <a:moveTo>
                      <a:pt x="116" y="193"/>
                    </a:moveTo>
                    <a:lnTo>
                      <a:pt x="0" y="311"/>
                    </a:lnTo>
                    <a:lnTo>
                      <a:pt x="0" y="118"/>
                    </a:lnTo>
                    <a:lnTo>
                      <a:pt x="116" y="0"/>
                    </a:lnTo>
                    <a:lnTo>
                      <a:pt x="116" y="193"/>
                    </a:lnTo>
                    <a:close/>
                  </a:path>
                </a:pathLst>
              </a:custGeom>
              <a:solidFill>
                <a:srgbClr val="BA14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8" name="Freeform 26"/>
              <p:cNvSpPr>
                <a:spLocks/>
              </p:cNvSpPr>
              <p:nvPr/>
            </p:nvSpPr>
            <p:spPr bwMode="auto">
              <a:xfrm>
                <a:off x="-3386138" y="1476375"/>
                <a:ext cx="184150" cy="493713"/>
              </a:xfrm>
              <a:custGeom>
                <a:avLst/>
                <a:gdLst>
                  <a:gd name="T0" fmla="*/ 116 w 116"/>
                  <a:gd name="T1" fmla="*/ 193 h 311"/>
                  <a:gd name="T2" fmla="*/ 0 w 116"/>
                  <a:gd name="T3" fmla="*/ 311 h 311"/>
                  <a:gd name="T4" fmla="*/ 0 w 116"/>
                  <a:gd name="T5" fmla="*/ 118 h 311"/>
                  <a:gd name="T6" fmla="*/ 116 w 116"/>
                  <a:gd name="T7" fmla="*/ 0 h 311"/>
                  <a:gd name="T8" fmla="*/ 116 w 116"/>
                  <a:gd name="T9" fmla="*/ 193 h 311"/>
                </a:gdLst>
                <a:ahLst/>
                <a:cxnLst>
                  <a:cxn ang="0">
                    <a:pos x="T0" y="T1"/>
                  </a:cxn>
                  <a:cxn ang="0">
                    <a:pos x="T2" y="T3"/>
                  </a:cxn>
                  <a:cxn ang="0">
                    <a:pos x="T4" y="T5"/>
                  </a:cxn>
                  <a:cxn ang="0">
                    <a:pos x="T6" y="T7"/>
                  </a:cxn>
                  <a:cxn ang="0">
                    <a:pos x="T8" y="T9"/>
                  </a:cxn>
                </a:cxnLst>
                <a:rect l="0" t="0" r="r" b="b"/>
                <a:pathLst>
                  <a:path w="116" h="311">
                    <a:moveTo>
                      <a:pt x="116" y="193"/>
                    </a:moveTo>
                    <a:lnTo>
                      <a:pt x="0" y="311"/>
                    </a:lnTo>
                    <a:lnTo>
                      <a:pt x="0" y="118"/>
                    </a:lnTo>
                    <a:lnTo>
                      <a:pt x="116" y="0"/>
                    </a:lnTo>
                    <a:lnTo>
                      <a:pt x="116" y="19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9" name="Rectangle 27"/>
              <p:cNvSpPr>
                <a:spLocks noChangeArrowheads="1"/>
              </p:cNvSpPr>
              <p:nvPr/>
            </p:nvSpPr>
            <p:spPr bwMode="auto">
              <a:xfrm>
                <a:off x="-3201988" y="1476375"/>
                <a:ext cx="1241425" cy="129857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0" name="Rectangle 28"/>
              <p:cNvSpPr>
                <a:spLocks noChangeArrowheads="1"/>
              </p:cNvSpPr>
              <p:nvPr/>
            </p:nvSpPr>
            <p:spPr bwMode="auto">
              <a:xfrm>
                <a:off x="-3201988" y="1476375"/>
                <a:ext cx="1241425" cy="1298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1" name="Rectangle 29"/>
              <p:cNvSpPr>
                <a:spLocks noChangeArrowheads="1"/>
              </p:cNvSpPr>
              <p:nvPr/>
            </p:nvSpPr>
            <p:spPr bwMode="auto">
              <a:xfrm>
                <a:off x="-3201988" y="1476375"/>
                <a:ext cx="1241425" cy="306388"/>
              </a:xfrm>
              <a:prstGeom prst="rect">
                <a:avLst/>
              </a:prstGeom>
              <a:solidFill>
                <a:srgbClr val="EB3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2" name="Rectangle 30"/>
              <p:cNvSpPr>
                <a:spLocks noChangeArrowheads="1"/>
              </p:cNvSpPr>
              <p:nvPr/>
            </p:nvSpPr>
            <p:spPr bwMode="auto">
              <a:xfrm>
                <a:off x="-3201988" y="1476375"/>
                <a:ext cx="1241425"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3" name="Freeform 31"/>
              <p:cNvSpPr>
                <a:spLocks/>
              </p:cNvSpPr>
              <p:nvPr/>
            </p:nvSpPr>
            <p:spPr bwMode="auto">
              <a:xfrm>
                <a:off x="-3228975" y="2774950"/>
                <a:ext cx="1247775" cy="157163"/>
              </a:xfrm>
              <a:custGeom>
                <a:avLst/>
                <a:gdLst>
                  <a:gd name="T0" fmla="*/ 786 w 786"/>
                  <a:gd name="T1" fmla="*/ 0 h 99"/>
                  <a:gd name="T2" fmla="*/ 17 w 786"/>
                  <a:gd name="T3" fmla="*/ 0 h 99"/>
                  <a:gd name="T4" fmla="*/ 0 w 786"/>
                  <a:gd name="T5" fmla="*/ 17 h 99"/>
                  <a:gd name="T6" fmla="*/ 10 w 786"/>
                  <a:gd name="T7" fmla="*/ 99 h 99"/>
                  <a:gd name="T8" fmla="*/ 786 w 786"/>
                  <a:gd name="T9" fmla="*/ 10 h 99"/>
                  <a:gd name="T10" fmla="*/ 786 w 786"/>
                  <a:gd name="T11" fmla="*/ 0 h 99"/>
                </a:gdLst>
                <a:ahLst/>
                <a:cxnLst>
                  <a:cxn ang="0">
                    <a:pos x="T0" y="T1"/>
                  </a:cxn>
                  <a:cxn ang="0">
                    <a:pos x="T2" y="T3"/>
                  </a:cxn>
                  <a:cxn ang="0">
                    <a:pos x="T4" y="T5"/>
                  </a:cxn>
                  <a:cxn ang="0">
                    <a:pos x="T6" y="T7"/>
                  </a:cxn>
                  <a:cxn ang="0">
                    <a:pos x="T8" y="T9"/>
                  </a:cxn>
                  <a:cxn ang="0">
                    <a:pos x="T10" y="T11"/>
                  </a:cxn>
                </a:cxnLst>
                <a:rect l="0" t="0" r="r" b="b"/>
                <a:pathLst>
                  <a:path w="786" h="99">
                    <a:moveTo>
                      <a:pt x="786" y="0"/>
                    </a:moveTo>
                    <a:lnTo>
                      <a:pt x="17" y="0"/>
                    </a:lnTo>
                    <a:lnTo>
                      <a:pt x="0" y="17"/>
                    </a:lnTo>
                    <a:lnTo>
                      <a:pt x="10" y="99"/>
                    </a:lnTo>
                    <a:lnTo>
                      <a:pt x="786" y="10"/>
                    </a:lnTo>
                    <a:lnTo>
                      <a:pt x="786" y="0"/>
                    </a:lnTo>
                    <a:close/>
                  </a:path>
                </a:pathLst>
              </a:custGeom>
              <a:solidFill>
                <a:srgbClr val="8787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4" name="Freeform 32"/>
              <p:cNvSpPr>
                <a:spLocks/>
              </p:cNvSpPr>
              <p:nvPr/>
            </p:nvSpPr>
            <p:spPr bwMode="auto">
              <a:xfrm>
                <a:off x="-3228975" y="2774950"/>
                <a:ext cx="1247775" cy="157163"/>
              </a:xfrm>
              <a:custGeom>
                <a:avLst/>
                <a:gdLst>
                  <a:gd name="T0" fmla="*/ 786 w 786"/>
                  <a:gd name="T1" fmla="*/ 0 h 99"/>
                  <a:gd name="T2" fmla="*/ 17 w 786"/>
                  <a:gd name="T3" fmla="*/ 0 h 99"/>
                  <a:gd name="T4" fmla="*/ 0 w 786"/>
                  <a:gd name="T5" fmla="*/ 17 h 99"/>
                  <a:gd name="T6" fmla="*/ 10 w 786"/>
                  <a:gd name="T7" fmla="*/ 99 h 99"/>
                  <a:gd name="T8" fmla="*/ 786 w 786"/>
                  <a:gd name="T9" fmla="*/ 10 h 99"/>
                  <a:gd name="T10" fmla="*/ 786 w 786"/>
                  <a:gd name="T11" fmla="*/ 0 h 99"/>
                </a:gdLst>
                <a:ahLst/>
                <a:cxnLst>
                  <a:cxn ang="0">
                    <a:pos x="T0" y="T1"/>
                  </a:cxn>
                  <a:cxn ang="0">
                    <a:pos x="T2" y="T3"/>
                  </a:cxn>
                  <a:cxn ang="0">
                    <a:pos x="T4" y="T5"/>
                  </a:cxn>
                  <a:cxn ang="0">
                    <a:pos x="T6" y="T7"/>
                  </a:cxn>
                  <a:cxn ang="0">
                    <a:pos x="T8" y="T9"/>
                  </a:cxn>
                  <a:cxn ang="0">
                    <a:pos x="T10" y="T11"/>
                  </a:cxn>
                </a:cxnLst>
                <a:rect l="0" t="0" r="r" b="b"/>
                <a:pathLst>
                  <a:path w="786" h="99">
                    <a:moveTo>
                      <a:pt x="786" y="0"/>
                    </a:moveTo>
                    <a:lnTo>
                      <a:pt x="17" y="0"/>
                    </a:lnTo>
                    <a:lnTo>
                      <a:pt x="0" y="17"/>
                    </a:lnTo>
                    <a:lnTo>
                      <a:pt x="10" y="99"/>
                    </a:lnTo>
                    <a:lnTo>
                      <a:pt x="786" y="10"/>
                    </a:lnTo>
                    <a:lnTo>
                      <a:pt x="78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Freeform 33"/>
              <p:cNvSpPr>
                <a:spLocks/>
              </p:cNvSpPr>
              <p:nvPr/>
            </p:nvSpPr>
            <p:spPr bwMode="auto">
              <a:xfrm>
                <a:off x="-3330575" y="1782763"/>
                <a:ext cx="128588" cy="1019175"/>
              </a:xfrm>
              <a:custGeom>
                <a:avLst/>
                <a:gdLst>
                  <a:gd name="T0" fmla="*/ 81 w 81"/>
                  <a:gd name="T1" fmla="*/ 0 h 642"/>
                  <a:gd name="T2" fmla="*/ 0 w 81"/>
                  <a:gd name="T3" fmla="*/ 83 h 642"/>
                  <a:gd name="T4" fmla="*/ 2 w 81"/>
                  <a:gd name="T5" fmla="*/ 104 h 642"/>
                  <a:gd name="T6" fmla="*/ 64 w 81"/>
                  <a:gd name="T7" fmla="*/ 642 h 642"/>
                  <a:gd name="T8" fmla="*/ 81 w 81"/>
                  <a:gd name="T9" fmla="*/ 625 h 642"/>
                  <a:gd name="T10" fmla="*/ 81 w 81"/>
                  <a:gd name="T11" fmla="*/ 0 h 642"/>
                </a:gdLst>
                <a:ahLst/>
                <a:cxnLst>
                  <a:cxn ang="0">
                    <a:pos x="T0" y="T1"/>
                  </a:cxn>
                  <a:cxn ang="0">
                    <a:pos x="T2" y="T3"/>
                  </a:cxn>
                  <a:cxn ang="0">
                    <a:pos x="T4" y="T5"/>
                  </a:cxn>
                  <a:cxn ang="0">
                    <a:pos x="T6" y="T7"/>
                  </a:cxn>
                  <a:cxn ang="0">
                    <a:pos x="T8" y="T9"/>
                  </a:cxn>
                  <a:cxn ang="0">
                    <a:pos x="T10" y="T11"/>
                  </a:cxn>
                </a:cxnLst>
                <a:rect l="0" t="0" r="r" b="b"/>
                <a:pathLst>
                  <a:path w="81" h="642">
                    <a:moveTo>
                      <a:pt x="81" y="0"/>
                    </a:moveTo>
                    <a:lnTo>
                      <a:pt x="0" y="83"/>
                    </a:lnTo>
                    <a:lnTo>
                      <a:pt x="2" y="104"/>
                    </a:lnTo>
                    <a:lnTo>
                      <a:pt x="64" y="642"/>
                    </a:lnTo>
                    <a:lnTo>
                      <a:pt x="81" y="625"/>
                    </a:lnTo>
                    <a:lnTo>
                      <a:pt x="81" y="0"/>
                    </a:lnTo>
                    <a:close/>
                  </a:path>
                </a:pathLst>
              </a:custGeom>
              <a:solidFill>
                <a:srgbClr val="BDBD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Freeform 34"/>
              <p:cNvSpPr>
                <a:spLocks/>
              </p:cNvSpPr>
              <p:nvPr/>
            </p:nvSpPr>
            <p:spPr bwMode="auto">
              <a:xfrm>
                <a:off x="-3330575" y="1782763"/>
                <a:ext cx="128588" cy="1019175"/>
              </a:xfrm>
              <a:custGeom>
                <a:avLst/>
                <a:gdLst>
                  <a:gd name="T0" fmla="*/ 81 w 81"/>
                  <a:gd name="T1" fmla="*/ 0 h 642"/>
                  <a:gd name="T2" fmla="*/ 0 w 81"/>
                  <a:gd name="T3" fmla="*/ 83 h 642"/>
                  <a:gd name="T4" fmla="*/ 2 w 81"/>
                  <a:gd name="T5" fmla="*/ 104 h 642"/>
                  <a:gd name="T6" fmla="*/ 64 w 81"/>
                  <a:gd name="T7" fmla="*/ 642 h 642"/>
                  <a:gd name="T8" fmla="*/ 81 w 81"/>
                  <a:gd name="T9" fmla="*/ 625 h 642"/>
                  <a:gd name="T10" fmla="*/ 81 w 81"/>
                  <a:gd name="T11" fmla="*/ 0 h 642"/>
                </a:gdLst>
                <a:ahLst/>
                <a:cxnLst>
                  <a:cxn ang="0">
                    <a:pos x="T0" y="T1"/>
                  </a:cxn>
                  <a:cxn ang="0">
                    <a:pos x="T2" y="T3"/>
                  </a:cxn>
                  <a:cxn ang="0">
                    <a:pos x="T4" y="T5"/>
                  </a:cxn>
                  <a:cxn ang="0">
                    <a:pos x="T6" y="T7"/>
                  </a:cxn>
                  <a:cxn ang="0">
                    <a:pos x="T8" y="T9"/>
                  </a:cxn>
                  <a:cxn ang="0">
                    <a:pos x="T10" y="T11"/>
                  </a:cxn>
                </a:cxnLst>
                <a:rect l="0" t="0" r="r" b="b"/>
                <a:pathLst>
                  <a:path w="81" h="642">
                    <a:moveTo>
                      <a:pt x="81" y="0"/>
                    </a:moveTo>
                    <a:lnTo>
                      <a:pt x="0" y="83"/>
                    </a:lnTo>
                    <a:lnTo>
                      <a:pt x="2" y="104"/>
                    </a:lnTo>
                    <a:lnTo>
                      <a:pt x="64" y="642"/>
                    </a:lnTo>
                    <a:lnTo>
                      <a:pt x="81" y="625"/>
                    </a:lnTo>
                    <a:lnTo>
                      <a:pt x="81"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7" name="Freeform 35"/>
              <p:cNvSpPr>
                <a:spLocks/>
              </p:cNvSpPr>
              <p:nvPr/>
            </p:nvSpPr>
            <p:spPr bwMode="auto">
              <a:xfrm>
                <a:off x="-3362325" y="1622425"/>
                <a:ext cx="160338" cy="292100"/>
              </a:xfrm>
              <a:custGeom>
                <a:avLst/>
                <a:gdLst>
                  <a:gd name="T0" fmla="*/ 101 w 101"/>
                  <a:gd name="T1" fmla="*/ 0 h 184"/>
                  <a:gd name="T2" fmla="*/ 0 w 101"/>
                  <a:gd name="T3" fmla="*/ 13 h 184"/>
                  <a:gd name="T4" fmla="*/ 20 w 101"/>
                  <a:gd name="T5" fmla="*/ 184 h 184"/>
                  <a:gd name="T6" fmla="*/ 101 w 101"/>
                  <a:gd name="T7" fmla="*/ 101 h 184"/>
                  <a:gd name="T8" fmla="*/ 101 w 101"/>
                  <a:gd name="T9" fmla="*/ 0 h 184"/>
                </a:gdLst>
                <a:ahLst/>
                <a:cxnLst>
                  <a:cxn ang="0">
                    <a:pos x="T0" y="T1"/>
                  </a:cxn>
                  <a:cxn ang="0">
                    <a:pos x="T2" y="T3"/>
                  </a:cxn>
                  <a:cxn ang="0">
                    <a:pos x="T4" y="T5"/>
                  </a:cxn>
                  <a:cxn ang="0">
                    <a:pos x="T6" y="T7"/>
                  </a:cxn>
                  <a:cxn ang="0">
                    <a:pos x="T8" y="T9"/>
                  </a:cxn>
                </a:cxnLst>
                <a:rect l="0" t="0" r="r" b="b"/>
                <a:pathLst>
                  <a:path w="101" h="184">
                    <a:moveTo>
                      <a:pt x="101" y="0"/>
                    </a:moveTo>
                    <a:lnTo>
                      <a:pt x="0" y="13"/>
                    </a:lnTo>
                    <a:lnTo>
                      <a:pt x="20" y="184"/>
                    </a:lnTo>
                    <a:lnTo>
                      <a:pt x="101" y="101"/>
                    </a:lnTo>
                    <a:lnTo>
                      <a:pt x="101" y="0"/>
                    </a:lnTo>
                    <a:close/>
                  </a:path>
                </a:pathLst>
              </a:custGeom>
              <a:solidFill>
                <a:srgbClr val="A712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8" name="Freeform 36"/>
              <p:cNvSpPr>
                <a:spLocks/>
              </p:cNvSpPr>
              <p:nvPr/>
            </p:nvSpPr>
            <p:spPr bwMode="auto">
              <a:xfrm>
                <a:off x="-3362325" y="1622425"/>
                <a:ext cx="160338" cy="292100"/>
              </a:xfrm>
              <a:custGeom>
                <a:avLst/>
                <a:gdLst>
                  <a:gd name="T0" fmla="*/ 101 w 101"/>
                  <a:gd name="T1" fmla="*/ 0 h 184"/>
                  <a:gd name="T2" fmla="*/ 0 w 101"/>
                  <a:gd name="T3" fmla="*/ 13 h 184"/>
                  <a:gd name="T4" fmla="*/ 20 w 101"/>
                  <a:gd name="T5" fmla="*/ 184 h 184"/>
                  <a:gd name="T6" fmla="*/ 101 w 101"/>
                  <a:gd name="T7" fmla="*/ 101 h 184"/>
                  <a:gd name="T8" fmla="*/ 101 w 101"/>
                  <a:gd name="T9" fmla="*/ 0 h 184"/>
                </a:gdLst>
                <a:ahLst/>
                <a:cxnLst>
                  <a:cxn ang="0">
                    <a:pos x="T0" y="T1"/>
                  </a:cxn>
                  <a:cxn ang="0">
                    <a:pos x="T2" y="T3"/>
                  </a:cxn>
                  <a:cxn ang="0">
                    <a:pos x="T4" y="T5"/>
                  </a:cxn>
                  <a:cxn ang="0">
                    <a:pos x="T6" y="T7"/>
                  </a:cxn>
                  <a:cxn ang="0">
                    <a:pos x="T8" y="T9"/>
                  </a:cxn>
                </a:cxnLst>
                <a:rect l="0" t="0" r="r" b="b"/>
                <a:pathLst>
                  <a:path w="101" h="184">
                    <a:moveTo>
                      <a:pt x="101" y="0"/>
                    </a:moveTo>
                    <a:lnTo>
                      <a:pt x="0" y="13"/>
                    </a:lnTo>
                    <a:lnTo>
                      <a:pt x="20" y="184"/>
                    </a:lnTo>
                    <a:lnTo>
                      <a:pt x="101" y="101"/>
                    </a:lnTo>
                    <a:lnTo>
                      <a:pt x="101"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9" name="Freeform 37"/>
              <p:cNvSpPr>
                <a:spLocks/>
              </p:cNvSpPr>
              <p:nvPr/>
            </p:nvSpPr>
            <p:spPr bwMode="auto">
              <a:xfrm>
                <a:off x="-3201988" y="1622425"/>
                <a:ext cx="1220788" cy="1152525"/>
              </a:xfrm>
              <a:custGeom>
                <a:avLst/>
                <a:gdLst>
                  <a:gd name="T0" fmla="*/ 0 w 769"/>
                  <a:gd name="T1" fmla="*/ 0 h 726"/>
                  <a:gd name="T2" fmla="*/ 0 w 769"/>
                  <a:gd name="T3" fmla="*/ 0 h 726"/>
                  <a:gd name="T4" fmla="*/ 0 w 769"/>
                  <a:gd name="T5" fmla="*/ 726 h 726"/>
                  <a:gd name="T6" fmla="*/ 769 w 769"/>
                  <a:gd name="T7" fmla="*/ 726 h 726"/>
                  <a:gd name="T8" fmla="*/ 699 w 769"/>
                  <a:gd name="T9" fmla="*/ 115 h 726"/>
                  <a:gd name="T10" fmla="*/ 699 w 769"/>
                  <a:gd name="T11" fmla="*/ 115 h 726"/>
                  <a:gd name="T12" fmla="*/ 697 w 769"/>
                  <a:gd name="T13" fmla="*/ 101 h 726"/>
                  <a:gd name="T14" fmla="*/ 0 w 769"/>
                  <a:gd name="T15" fmla="*/ 101 h 726"/>
                  <a:gd name="T16" fmla="*/ 0 w 769"/>
                  <a:gd name="T17"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9" h="726">
                    <a:moveTo>
                      <a:pt x="0" y="0"/>
                    </a:moveTo>
                    <a:lnTo>
                      <a:pt x="0" y="0"/>
                    </a:lnTo>
                    <a:lnTo>
                      <a:pt x="0" y="726"/>
                    </a:lnTo>
                    <a:lnTo>
                      <a:pt x="769" y="726"/>
                    </a:lnTo>
                    <a:lnTo>
                      <a:pt x="699" y="115"/>
                    </a:lnTo>
                    <a:lnTo>
                      <a:pt x="699" y="115"/>
                    </a:lnTo>
                    <a:lnTo>
                      <a:pt x="697" y="101"/>
                    </a:lnTo>
                    <a:lnTo>
                      <a:pt x="0" y="101"/>
                    </a:lnTo>
                    <a:lnTo>
                      <a:pt x="0" y="0"/>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0" name="Freeform 38"/>
              <p:cNvSpPr>
                <a:spLocks/>
              </p:cNvSpPr>
              <p:nvPr/>
            </p:nvSpPr>
            <p:spPr bwMode="auto">
              <a:xfrm>
                <a:off x="-3201988" y="1622425"/>
                <a:ext cx="1220788" cy="1152525"/>
              </a:xfrm>
              <a:custGeom>
                <a:avLst/>
                <a:gdLst>
                  <a:gd name="T0" fmla="*/ 0 w 769"/>
                  <a:gd name="T1" fmla="*/ 0 h 726"/>
                  <a:gd name="T2" fmla="*/ 0 w 769"/>
                  <a:gd name="T3" fmla="*/ 0 h 726"/>
                  <a:gd name="T4" fmla="*/ 0 w 769"/>
                  <a:gd name="T5" fmla="*/ 726 h 726"/>
                  <a:gd name="T6" fmla="*/ 769 w 769"/>
                  <a:gd name="T7" fmla="*/ 726 h 726"/>
                  <a:gd name="T8" fmla="*/ 699 w 769"/>
                  <a:gd name="T9" fmla="*/ 115 h 726"/>
                  <a:gd name="T10" fmla="*/ 699 w 769"/>
                  <a:gd name="T11" fmla="*/ 115 h 726"/>
                  <a:gd name="T12" fmla="*/ 697 w 769"/>
                  <a:gd name="T13" fmla="*/ 101 h 726"/>
                  <a:gd name="T14" fmla="*/ 0 w 769"/>
                  <a:gd name="T15" fmla="*/ 101 h 726"/>
                  <a:gd name="T16" fmla="*/ 0 w 769"/>
                  <a:gd name="T17"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9" h="726">
                    <a:moveTo>
                      <a:pt x="0" y="0"/>
                    </a:moveTo>
                    <a:lnTo>
                      <a:pt x="0" y="0"/>
                    </a:lnTo>
                    <a:lnTo>
                      <a:pt x="0" y="726"/>
                    </a:lnTo>
                    <a:lnTo>
                      <a:pt x="769" y="726"/>
                    </a:lnTo>
                    <a:lnTo>
                      <a:pt x="699" y="115"/>
                    </a:lnTo>
                    <a:lnTo>
                      <a:pt x="699" y="115"/>
                    </a:lnTo>
                    <a:lnTo>
                      <a:pt x="697" y="101"/>
                    </a:lnTo>
                    <a:lnTo>
                      <a:pt x="0" y="101"/>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1" name="Freeform 39"/>
              <p:cNvSpPr>
                <a:spLocks/>
              </p:cNvSpPr>
              <p:nvPr/>
            </p:nvSpPr>
            <p:spPr bwMode="auto">
              <a:xfrm>
                <a:off x="-3201988" y="1500188"/>
                <a:ext cx="1106488" cy="282575"/>
              </a:xfrm>
              <a:custGeom>
                <a:avLst/>
                <a:gdLst>
                  <a:gd name="T0" fmla="*/ 677 w 697"/>
                  <a:gd name="T1" fmla="*/ 0 h 178"/>
                  <a:gd name="T2" fmla="*/ 0 w 697"/>
                  <a:gd name="T3" fmla="*/ 77 h 178"/>
                  <a:gd name="T4" fmla="*/ 0 w 697"/>
                  <a:gd name="T5" fmla="*/ 178 h 178"/>
                  <a:gd name="T6" fmla="*/ 697 w 697"/>
                  <a:gd name="T7" fmla="*/ 178 h 178"/>
                  <a:gd name="T8" fmla="*/ 677 w 697"/>
                  <a:gd name="T9" fmla="*/ 0 h 178"/>
                </a:gdLst>
                <a:ahLst/>
                <a:cxnLst>
                  <a:cxn ang="0">
                    <a:pos x="T0" y="T1"/>
                  </a:cxn>
                  <a:cxn ang="0">
                    <a:pos x="T2" y="T3"/>
                  </a:cxn>
                  <a:cxn ang="0">
                    <a:pos x="T4" y="T5"/>
                  </a:cxn>
                  <a:cxn ang="0">
                    <a:pos x="T6" y="T7"/>
                  </a:cxn>
                  <a:cxn ang="0">
                    <a:pos x="T8" y="T9"/>
                  </a:cxn>
                </a:cxnLst>
                <a:rect l="0" t="0" r="r" b="b"/>
                <a:pathLst>
                  <a:path w="697" h="178">
                    <a:moveTo>
                      <a:pt x="677" y="0"/>
                    </a:moveTo>
                    <a:lnTo>
                      <a:pt x="0" y="77"/>
                    </a:lnTo>
                    <a:lnTo>
                      <a:pt x="0" y="178"/>
                    </a:lnTo>
                    <a:lnTo>
                      <a:pt x="697" y="178"/>
                    </a:lnTo>
                    <a:lnTo>
                      <a:pt x="677" y="0"/>
                    </a:lnTo>
                    <a:close/>
                  </a:path>
                </a:pathLst>
              </a:custGeom>
              <a:solidFill>
                <a:srgbClr val="D33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2" name="Freeform 40"/>
              <p:cNvSpPr>
                <a:spLocks/>
              </p:cNvSpPr>
              <p:nvPr/>
            </p:nvSpPr>
            <p:spPr bwMode="auto">
              <a:xfrm>
                <a:off x="-3201988" y="1500188"/>
                <a:ext cx="1106488" cy="282575"/>
              </a:xfrm>
              <a:custGeom>
                <a:avLst/>
                <a:gdLst>
                  <a:gd name="T0" fmla="*/ 677 w 697"/>
                  <a:gd name="T1" fmla="*/ 0 h 178"/>
                  <a:gd name="T2" fmla="*/ 0 w 697"/>
                  <a:gd name="T3" fmla="*/ 77 h 178"/>
                  <a:gd name="T4" fmla="*/ 0 w 697"/>
                  <a:gd name="T5" fmla="*/ 178 h 178"/>
                  <a:gd name="T6" fmla="*/ 697 w 697"/>
                  <a:gd name="T7" fmla="*/ 178 h 178"/>
                  <a:gd name="T8" fmla="*/ 677 w 697"/>
                  <a:gd name="T9" fmla="*/ 0 h 178"/>
                </a:gdLst>
                <a:ahLst/>
                <a:cxnLst>
                  <a:cxn ang="0">
                    <a:pos x="T0" y="T1"/>
                  </a:cxn>
                  <a:cxn ang="0">
                    <a:pos x="T2" y="T3"/>
                  </a:cxn>
                  <a:cxn ang="0">
                    <a:pos x="T4" y="T5"/>
                  </a:cxn>
                  <a:cxn ang="0">
                    <a:pos x="T6" y="T7"/>
                  </a:cxn>
                  <a:cxn ang="0">
                    <a:pos x="T8" y="T9"/>
                  </a:cxn>
                </a:cxnLst>
                <a:rect l="0" t="0" r="r" b="b"/>
                <a:pathLst>
                  <a:path w="697" h="178">
                    <a:moveTo>
                      <a:pt x="677" y="0"/>
                    </a:moveTo>
                    <a:lnTo>
                      <a:pt x="0" y="77"/>
                    </a:lnTo>
                    <a:lnTo>
                      <a:pt x="0" y="178"/>
                    </a:lnTo>
                    <a:lnTo>
                      <a:pt x="697" y="178"/>
                    </a:lnTo>
                    <a:lnTo>
                      <a:pt x="677"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3" name="Freeform 41"/>
              <p:cNvSpPr>
                <a:spLocks/>
              </p:cNvSpPr>
              <p:nvPr/>
            </p:nvSpPr>
            <p:spPr bwMode="auto">
              <a:xfrm>
                <a:off x="-3205163" y="1922463"/>
                <a:ext cx="1346200" cy="1127125"/>
              </a:xfrm>
              <a:custGeom>
                <a:avLst/>
                <a:gdLst>
                  <a:gd name="T0" fmla="*/ 848 w 848"/>
                  <a:gd name="T1" fmla="*/ 621 h 710"/>
                  <a:gd name="T2" fmla="*/ 70 w 848"/>
                  <a:gd name="T3" fmla="*/ 710 h 710"/>
                  <a:gd name="T4" fmla="*/ 0 w 848"/>
                  <a:gd name="T5" fmla="*/ 90 h 710"/>
                  <a:gd name="T6" fmla="*/ 777 w 848"/>
                  <a:gd name="T7" fmla="*/ 0 h 710"/>
                  <a:gd name="T8" fmla="*/ 848 w 848"/>
                  <a:gd name="T9" fmla="*/ 621 h 710"/>
                </a:gdLst>
                <a:ahLst/>
                <a:cxnLst>
                  <a:cxn ang="0">
                    <a:pos x="T0" y="T1"/>
                  </a:cxn>
                  <a:cxn ang="0">
                    <a:pos x="T2" y="T3"/>
                  </a:cxn>
                  <a:cxn ang="0">
                    <a:pos x="T4" y="T5"/>
                  </a:cxn>
                  <a:cxn ang="0">
                    <a:pos x="T6" y="T7"/>
                  </a:cxn>
                  <a:cxn ang="0">
                    <a:pos x="T8" y="T9"/>
                  </a:cxn>
                </a:cxnLst>
                <a:rect l="0" t="0" r="r" b="b"/>
                <a:pathLst>
                  <a:path w="848" h="710">
                    <a:moveTo>
                      <a:pt x="848" y="621"/>
                    </a:moveTo>
                    <a:lnTo>
                      <a:pt x="70" y="710"/>
                    </a:lnTo>
                    <a:lnTo>
                      <a:pt x="0" y="90"/>
                    </a:lnTo>
                    <a:lnTo>
                      <a:pt x="777" y="0"/>
                    </a:lnTo>
                    <a:lnTo>
                      <a:pt x="848" y="62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4" name="Freeform 42"/>
              <p:cNvSpPr>
                <a:spLocks/>
              </p:cNvSpPr>
              <p:nvPr/>
            </p:nvSpPr>
            <p:spPr bwMode="auto">
              <a:xfrm>
                <a:off x="-3240088" y="1619250"/>
                <a:ext cx="1268413" cy="446088"/>
              </a:xfrm>
              <a:custGeom>
                <a:avLst/>
                <a:gdLst>
                  <a:gd name="T0" fmla="*/ 799 w 799"/>
                  <a:gd name="T1" fmla="*/ 191 h 281"/>
                  <a:gd name="T2" fmla="*/ 22 w 799"/>
                  <a:gd name="T3" fmla="*/ 281 h 281"/>
                  <a:gd name="T4" fmla="*/ 0 w 799"/>
                  <a:gd name="T5" fmla="*/ 89 h 281"/>
                  <a:gd name="T6" fmla="*/ 778 w 799"/>
                  <a:gd name="T7" fmla="*/ 0 h 281"/>
                  <a:gd name="T8" fmla="*/ 799 w 799"/>
                  <a:gd name="T9" fmla="*/ 191 h 281"/>
                </a:gdLst>
                <a:ahLst/>
                <a:cxnLst>
                  <a:cxn ang="0">
                    <a:pos x="T0" y="T1"/>
                  </a:cxn>
                  <a:cxn ang="0">
                    <a:pos x="T2" y="T3"/>
                  </a:cxn>
                  <a:cxn ang="0">
                    <a:pos x="T4" y="T5"/>
                  </a:cxn>
                  <a:cxn ang="0">
                    <a:pos x="T6" y="T7"/>
                  </a:cxn>
                  <a:cxn ang="0">
                    <a:pos x="T8" y="T9"/>
                  </a:cxn>
                </a:cxnLst>
                <a:rect l="0" t="0" r="r" b="b"/>
                <a:pathLst>
                  <a:path w="799" h="281">
                    <a:moveTo>
                      <a:pt x="799" y="191"/>
                    </a:moveTo>
                    <a:lnTo>
                      <a:pt x="22" y="281"/>
                    </a:lnTo>
                    <a:lnTo>
                      <a:pt x="0" y="89"/>
                    </a:lnTo>
                    <a:lnTo>
                      <a:pt x="778" y="0"/>
                    </a:lnTo>
                    <a:lnTo>
                      <a:pt x="799" y="191"/>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5" name="Freeform 43"/>
              <p:cNvSpPr>
                <a:spLocks/>
              </p:cNvSpPr>
              <p:nvPr/>
            </p:nvSpPr>
            <p:spPr bwMode="auto">
              <a:xfrm>
                <a:off x="-3051175" y="2179638"/>
                <a:ext cx="234950" cy="211138"/>
              </a:xfrm>
              <a:custGeom>
                <a:avLst/>
                <a:gdLst>
                  <a:gd name="T0" fmla="*/ 106 w 106"/>
                  <a:gd name="T1" fmla="*/ 84 h 95"/>
                  <a:gd name="T2" fmla="*/ 87 w 106"/>
                  <a:gd name="T3" fmla="*/ 86 h 95"/>
                  <a:gd name="T4" fmla="*/ 81 w 106"/>
                  <a:gd name="T5" fmla="*/ 36 h 95"/>
                  <a:gd name="T6" fmla="*/ 80 w 106"/>
                  <a:gd name="T7" fmla="*/ 17 h 95"/>
                  <a:gd name="T8" fmla="*/ 80 w 106"/>
                  <a:gd name="T9" fmla="*/ 18 h 95"/>
                  <a:gd name="T10" fmla="*/ 78 w 106"/>
                  <a:gd name="T11" fmla="*/ 29 h 95"/>
                  <a:gd name="T12" fmla="*/ 65 w 106"/>
                  <a:gd name="T13" fmla="*/ 89 h 95"/>
                  <a:gd name="T14" fmla="*/ 49 w 106"/>
                  <a:gd name="T15" fmla="*/ 90 h 95"/>
                  <a:gd name="T16" fmla="*/ 23 w 106"/>
                  <a:gd name="T17" fmla="*/ 36 h 95"/>
                  <a:gd name="T18" fmla="*/ 19 w 106"/>
                  <a:gd name="T19" fmla="*/ 24 h 95"/>
                  <a:gd name="T20" fmla="*/ 18 w 106"/>
                  <a:gd name="T21" fmla="*/ 25 h 95"/>
                  <a:gd name="T22" fmla="*/ 22 w 106"/>
                  <a:gd name="T23" fmla="*/ 46 h 95"/>
                  <a:gd name="T24" fmla="*/ 27 w 106"/>
                  <a:gd name="T25" fmla="*/ 93 h 95"/>
                  <a:gd name="T26" fmla="*/ 10 w 106"/>
                  <a:gd name="T27" fmla="*/ 95 h 95"/>
                  <a:gd name="T28" fmla="*/ 0 w 106"/>
                  <a:gd name="T29" fmla="*/ 11 h 95"/>
                  <a:gd name="T30" fmla="*/ 28 w 106"/>
                  <a:gd name="T31" fmla="*/ 7 h 95"/>
                  <a:gd name="T32" fmla="*/ 51 w 106"/>
                  <a:gd name="T33" fmla="*/ 55 h 95"/>
                  <a:gd name="T34" fmla="*/ 55 w 106"/>
                  <a:gd name="T35" fmla="*/ 67 h 95"/>
                  <a:gd name="T36" fmla="*/ 56 w 106"/>
                  <a:gd name="T37" fmla="*/ 67 h 95"/>
                  <a:gd name="T38" fmla="*/ 58 w 106"/>
                  <a:gd name="T39" fmla="*/ 55 h 95"/>
                  <a:gd name="T40" fmla="*/ 69 w 106"/>
                  <a:gd name="T41" fmla="*/ 3 h 95"/>
                  <a:gd name="T42" fmla="*/ 96 w 106"/>
                  <a:gd name="T43" fmla="*/ 0 h 95"/>
                  <a:gd name="T44" fmla="*/ 106 w 106"/>
                  <a:gd name="T45" fmla="*/ 8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95">
                    <a:moveTo>
                      <a:pt x="106" y="84"/>
                    </a:moveTo>
                    <a:cubicBezTo>
                      <a:pt x="87" y="86"/>
                      <a:pt x="87" y="86"/>
                      <a:pt x="87" y="86"/>
                    </a:cubicBezTo>
                    <a:cubicBezTo>
                      <a:pt x="81" y="36"/>
                      <a:pt x="81" y="36"/>
                      <a:pt x="81" y="36"/>
                    </a:cubicBezTo>
                    <a:cubicBezTo>
                      <a:pt x="81" y="30"/>
                      <a:pt x="80" y="24"/>
                      <a:pt x="80" y="17"/>
                    </a:cubicBezTo>
                    <a:cubicBezTo>
                      <a:pt x="80" y="18"/>
                      <a:pt x="80" y="18"/>
                      <a:pt x="80" y="18"/>
                    </a:cubicBezTo>
                    <a:cubicBezTo>
                      <a:pt x="79" y="23"/>
                      <a:pt x="79" y="27"/>
                      <a:pt x="78" y="29"/>
                    </a:cubicBezTo>
                    <a:cubicBezTo>
                      <a:pt x="65" y="89"/>
                      <a:pt x="65" y="89"/>
                      <a:pt x="65" y="89"/>
                    </a:cubicBezTo>
                    <a:cubicBezTo>
                      <a:pt x="49" y="90"/>
                      <a:pt x="49" y="90"/>
                      <a:pt x="49" y="90"/>
                    </a:cubicBezTo>
                    <a:cubicBezTo>
                      <a:pt x="23" y="36"/>
                      <a:pt x="23" y="36"/>
                      <a:pt x="23" y="36"/>
                    </a:cubicBezTo>
                    <a:cubicBezTo>
                      <a:pt x="22" y="34"/>
                      <a:pt x="21" y="31"/>
                      <a:pt x="19" y="24"/>
                    </a:cubicBezTo>
                    <a:cubicBezTo>
                      <a:pt x="18" y="25"/>
                      <a:pt x="18" y="25"/>
                      <a:pt x="18" y="25"/>
                    </a:cubicBezTo>
                    <a:cubicBezTo>
                      <a:pt x="20" y="33"/>
                      <a:pt x="21" y="40"/>
                      <a:pt x="22" y="46"/>
                    </a:cubicBezTo>
                    <a:cubicBezTo>
                      <a:pt x="27" y="93"/>
                      <a:pt x="27" y="93"/>
                      <a:pt x="27" y="93"/>
                    </a:cubicBezTo>
                    <a:cubicBezTo>
                      <a:pt x="10" y="95"/>
                      <a:pt x="10" y="95"/>
                      <a:pt x="10" y="95"/>
                    </a:cubicBezTo>
                    <a:cubicBezTo>
                      <a:pt x="0" y="11"/>
                      <a:pt x="0" y="11"/>
                      <a:pt x="0" y="11"/>
                    </a:cubicBezTo>
                    <a:cubicBezTo>
                      <a:pt x="28" y="7"/>
                      <a:pt x="28" y="7"/>
                      <a:pt x="28" y="7"/>
                    </a:cubicBezTo>
                    <a:cubicBezTo>
                      <a:pt x="51" y="55"/>
                      <a:pt x="51" y="55"/>
                      <a:pt x="51" y="55"/>
                    </a:cubicBezTo>
                    <a:cubicBezTo>
                      <a:pt x="53" y="59"/>
                      <a:pt x="54" y="63"/>
                      <a:pt x="55" y="67"/>
                    </a:cubicBezTo>
                    <a:cubicBezTo>
                      <a:pt x="56" y="67"/>
                      <a:pt x="56" y="67"/>
                      <a:pt x="56" y="67"/>
                    </a:cubicBezTo>
                    <a:cubicBezTo>
                      <a:pt x="56" y="62"/>
                      <a:pt x="57" y="58"/>
                      <a:pt x="58" y="55"/>
                    </a:cubicBezTo>
                    <a:cubicBezTo>
                      <a:pt x="69" y="3"/>
                      <a:pt x="69" y="3"/>
                      <a:pt x="69" y="3"/>
                    </a:cubicBezTo>
                    <a:cubicBezTo>
                      <a:pt x="96" y="0"/>
                      <a:pt x="96" y="0"/>
                      <a:pt x="96" y="0"/>
                    </a:cubicBezTo>
                    <a:lnTo>
                      <a:pt x="106" y="84"/>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6" name="Freeform 44"/>
              <p:cNvSpPr>
                <a:spLocks noEditPoints="1"/>
              </p:cNvSpPr>
              <p:nvPr/>
            </p:nvSpPr>
            <p:spPr bwMode="auto">
              <a:xfrm>
                <a:off x="-2795588" y="2214563"/>
                <a:ext cx="150813" cy="144463"/>
              </a:xfrm>
              <a:custGeom>
                <a:avLst/>
                <a:gdLst>
                  <a:gd name="T0" fmla="*/ 37 w 68"/>
                  <a:gd name="T1" fmla="*/ 64 h 65"/>
                  <a:gd name="T2" fmla="*/ 13 w 68"/>
                  <a:gd name="T3" fmla="*/ 58 h 65"/>
                  <a:gd name="T4" fmla="*/ 1 w 68"/>
                  <a:gd name="T5" fmla="*/ 36 h 65"/>
                  <a:gd name="T6" fmla="*/ 8 w 68"/>
                  <a:gd name="T7" fmla="*/ 12 h 65"/>
                  <a:gd name="T8" fmla="*/ 31 w 68"/>
                  <a:gd name="T9" fmla="*/ 1 h 65"/>
                  <a:gd name="T10" fmla="*/ 55 w 68"/>
                  <a:gd name="T11" fmla="*/ 7 h 65"/>
                  <a:gd name="T12" fmla="*/ 66 w 68"/>
                  <a:gd name="T13" fmla="*/ 28 h 65"/>
                  <a:gd name="T14" fmla="*/ 60 w 68"/>
                  <a:gd name="T15" fmla="*/ 53 h 65"/>
                  <a:gd name="T16" fmla="*/ 37 w 68"/>
                  <a:gd name="T17" fmla="*/ 64 h 65"/>
                  <a:gd name="T18" fmla="*/ 32 w 68"/>
                  <a:gd name="T19" fmla="*/ 15 h 65"/>
                  <a:gd name="T20" fmla="*/ 22 w 68"/>
                  <a:gd name="T21" fmla="*/ 21 h 65"/>
                  <a:gd name="T22" fmla="*/ 20 w 68"/>
                  <a:gd name="T23" fmla="*/ 34 h 65"/>
                  <a:gd name="T24" fmla="*/ 36 w 68"/>
                  <a:gd name="T25" fmla="*/ 50 h 65"/>
                  <a:gd name="T26" fmla="*/ 47 w 68"/>
                  <a:gd name="T27" fmla="*/ 30 h 65"/>
                  <a:gd name="T28" fmla="*/ 32 w 68"/>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65">
                    <a:moveTo>
                      <a:pt x="37" y="64"/>
                    </a:moveTo>
                    <a:cubicBezTo>
                      <a:pt x="27" y="65"/>
                      <a:pt x="19" y="63"/>
                      <a:pt x="13" y="58"/>
                    </a:cubicBezTo>
                    <a:cubicBezTo>
                      <a:pt x="6" y="53"/>
                      <a:pt x="2" y="46"/>
                      <a:pt x="1" y="36"/>
                    </a:cubicBezTo>
                    <a:cubicBezTo>
                      <a:pt x="0" y="27"/>
                      <a:pt x="2" y="18"/>
                      <a:pt x="8" y="12"/>
                    </a:cubicBezTo>
                    <a:cubicBezTo>
                      <a:pt x="13" y="6"/>
                      <a:pt x="21" y="2"/>
                      <a:pt x="31" y="1"/>
                    </a:cubicBezTo>
                    <a:cubicBezTo>
                      <a:pt x="41" y="0"/>
                      <a:pt x="49" y="2"/>
                      <a:pt x="55" y="7"/>
                    </a:cubicBezTo>
                    <a:cubicBezTo>
                      <a:pt x="62" y="12"/>
                      <a:pt x="65" y="19"/>
                      <a:pt x="66" y="28"/>
                    </a:cubicBezTo>
                    <a:cubicBezTo>
                      <a:pt x="68" y="38"/>
                      <a:pt x="66" y="46"/>
                      <a:pt x="60" y="53"/>
                    </a:cubicBezTo>
                    <a:cubicBezTo>
                      <a:pt x="55" y="59"/>
                      <a:pt x="47" y="63"/>
                      <a:pt x="37" y="64"/>
                    </a:cubicBezTo>
                    <a:close/>
                    <a:moveTo>
                      <a:pt x="32" y="15"/>
                    </a:moveTo>
                    <a:cubicBezTo>
                      <a:pt x="28" y="16"/>
                      <a:pt x="24" y="18"/>
                      <a:pt x="22" y="21"/>
                    </a:cubicBezTo>
                    <a:cubicBezTo>
                      <a:pt x="20" y="24"/>
                      <a:pt x="20" y="29"/>
                      <a:pt x="20" y="34"/>
                    </a:cubicBezTo>
                    <a:cubicBezTo>
                      <a:pt x="21" y="46"/>
                      <a:pt x="27" y="51"/>
                      <a:pt x="36" y="50"/>
                    </a:cubicBezTo>
                    <a:cubicBezTo>
                      <a:pt x="45" y="49"/>
                      <a:pt x="49" y="42"/>
                      <a:pt x="47" y="30"/>
                    </a:cubicBezTo>
                    <a:cubicBezTo>
                      <a:pt x="46" y="19"/>
                      <a:pt x="41" y="14"/>
                      <a:pt x="32" y="15"/>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7" name="Freeform 45"/>
              <p:cNvSpPr>
                <a:spLocks/>
              </p:cNvSpPr>
              <p:nvPr/>
            </p:nvSpPr>
            <p:spPr bwMode="auto">
              <a:xfrm>
                <a:off x="-2628900" y="2192338"/>
                <a:ext cx="144463" cy="150813"/>
              </a:xfrm>
              <a:custGeom>
                <a:avLst/>
                <a:gdLst>
                  <a:gd name="T0" fmla="*/ 65 w 65"/>
                  <a:gd name="T1" fmla="*/ 61 h 68"/>
                  <a:gd name="T2" fmla="*/ 47 w 65"/>
                  <a:gd name="T3" fmla="*/ 63 h 68"/>
                  <a:gd name="T4" fmla="*/ 43 w 65"/>
                  <a:gd name="T5" fmla="*/ 29 h 68"/>
                  <a:gd name="T6" fmla="*/ 31 w 65"/>
                  <a:gd name="T7" fmla="*/ 17 h 68"/>
                  <a:gd name="T8" fmla="*/ 24 w 65"/>
                  <a:gd name="T9" fmla="*/ 21 h 68"/>
                  <a:gd name="T10" fmla="*/ 22 w 65"/>
                  <a:gd name="T11" fmla="*/ 31 h 68"/>
                  <a:gd name="T12" fmla="*/ 26 w 65"/>
                  <a:gd name="T13" fmla="*/ 65 h 68"/>
                  <a:gd name="T14" fmla="*/ 7 w 65"/>
                  <a:gd name="T15" fmla="*/ 68 h 68"/>
                  <a:gd name="T16" fmla="*/ 0 w 65"/>
                  <a:gd name="T17" fmla="*/ 7 h 68"/>
                  <a:gd name="T18" fmla="*/ 19 w 65"/>
                  <a:gd name="T19" fmla="*/ 5 h 68"/>
                  <a:gd name="T20" fmla="*/ 20 w 65"/>
                  <a:gd name="T21" fmla="*/ 15 h 68"/>
                  <a:gd name="T22" fmla="*/ 20 w 65"/>
                  <a:gd name="T23" fmla="*/ 15 h 68"/>
                  <a:gd name="T24" fmla="*/ 38 w 65"/>
                  <a:gd name="T25" fmla="*/ 1 h 68"/>
                  <a:gd name="T26" fmla="*/ 61 w 65"/>
                  <a:gd name="T27" fmla="*/ 24 h 68"/>
                  <a:gd name="T28" fmla="*/ 65 w 65"/>
                  <a:gd name="T29" fmla="*/ 6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68">
                    <a:moveTo>
                      <a:pt x="65" y="61"/>
                    </a:moveTo>
                    <a:cubicBezTo>
                      <a:pt x="47" y="63"/>
                      <a:pt x="47" y="63"/>
                      <a:pt x="47" y="63"/>
                    </a:cubicBezTo>
                    <a:cubicBezTo>
                      <a:pt x="43" y="29"/>
                      <a:pt x="43" y="29"/>
                      <a:pt x="43" y="29"/>
                    </a:cubicBezTo>
                    <a:cubicBezTo>
                      <a:pt x="42" y="20"/>
                      <a:pt x="38" y="16"/>
                      <a:pt x="31" y="17"/>
                    </a:cubicBezTo>
                    <a:cubicBezTo>
                      <a:pt x="28" y="17"/>
                      <a:pt x="26" y="19"/>
                      <a:pt x="24" y="21"/>
                    </a:cubicBezTo>
                    <a:cubicBezTo>
                      <a:pt x="22" y="24"/>
                      <a:pt x="21" y="27"/>
                      <a:pt x="22" y="31"/>
                    </a:cubicBezTo>
                    <a:cubicBezTo>
                      <a:pt x="26" y="65"/>
                      <a:pt x="26" y="65"/>
                      <a:pt x="26" y="65"/>
                    </a:cubicBezTo>
                    <a:cubicBezTo>
                      <a:pt x="7" y="68"/>
                      <a:pt x="7" y="68"/>
                      <a:pt x="7" y="68"/>
                    </a:cubicBezTo>
                    <a:cubicBezTo>
                      <a:pt x="0" y="7"/>
                      <a:pt x="0" y="7"/>
                      <a:pt x="0" y="7"/>
                    </a:cubicBezTo>
                    <a:cubicBezTo>
                      <a:pt x="19" y="5"/>
                      <a:pt x="19" y="5"/>
                      <a:pt x="19" y="5"/>
                    </a:cubicBezTo>
                    <a:cubicBezTo>
                      <a:pt x="20" y="15"/>
                      <a:pt x="20" y="15"/>
                      <a:pt x="20" y="15"/>
                    </a:cubicBezTo>
                    <a:cubicBezTo>
                      <a:pt x="20" y="15"/>
                      <a:pt x="20" y="15"/>
                      <a:pt x="20" y="15"/>
                    </a:cubicBezTo>
                    <a:cubicBezTo>
                      <a:pt x="24" y="7"/>
                      <a:pt x="30" y="2"/>
                      <a:pt x="38" y="1"/>
                    </a:cubicBezTo>
                    <a:cubicBezTo>
                      <a:pt x="51" y="0"/>
                      <a:pt x="59" y="7"/>
                      <a:pt x="61" y="24"/>
                    </a:cubicBezTo>
                    <a:lnTo>
                      <a:pt x="65" y="61"/>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8" name="Freeform 46"/>
              <p:cNvSpPr>
                <a:spLocks noEditPoints="1"/>
              </p:cNvSpPr>
              <p:nvPr/>
            </p:nvSpPr>
            <p:spPr bwMode="auto">
              <a:xfrm>
                <a:off x="-2468563" y="2109788"/>
                <a:ext cx="147638" cy="214313"/>
              </a:xfrm>
              <a:custGeom>
                <a:avLst/>
                <a:gdLst>
                  <a:gd name="T0" fmla="*/ 67 w 67"/>
                  <a:gd name="T1" fmla="*/ 89 h 96"/>
                  <a:gd name="T2" fmla="*/ 48 w 67"/>
                  <a:gd name="T3" fmla="*/ 92 h 96"/>
                  <a:gd name="T4" fmla="*/ 47 w 67"/>
                  <a:gd name="T5" fmla="*/ 83 h 96"/>
                  <a:gd name="T6" fmla="*/ 47 w 67"/>
                  <a:gd name="T7" fmla="*/ 83 h 96"/>
                  <a:gd name="T8" fmla="*/ 30 w 67"/>
                  <a:gd name="T9" fmla="*/ 95 h 96"/>
                  <a:gd name="T10" fmla="*/ 11 w 67"/>
                  <a:gd name="T11" fmla="*/ 89 h 96"/>
                  <a:gd name="T12" fmla="*/ 1 w 67"/>
                  <a:gd name="T13" fmla="*/ 68 h 96"/>
                  <a:gd name="T14" fmla="*/ 6 w 67"/>
                  <a:gd name="T15" fmla="*/ 43 h 96"/>
                  <a:gd name="T16" fmla="*/ 25 w 67"/>
                  <a:gd name="T17" fmla="*/ 32 h 96"/>
                  <a:gd name="T18" fmla="*/ 42 w 67"/>
                  <a:gd name="T19" fmla="*/ 38 h 96"/>
                  <a:gd name="T20" fmla="*/ 42 w 67"/>
                  <a:gd name="T21" fmla="*/ 38 h 96"/>
                  <a:gd name="T22" fmla="*/ 38 w 67"/>
                  <a:gd name="T23" fmla="*/ 2 h 96"/>
                  <a:gd name="T24" fmla="*/ 57 w 67"/>
                  <a:gd name="T25" fmla="*/ 0 h 96"/>
                  <a:gd name="T26" fmla="*/ 67 w 67"/>
                  <a:gd name="T27" fmla="*/ 89 h 96"/>
                  <a:gd name="T28" fmla="*/ 45 w 67"/>
                  <a:gd name="T29" fmla="*/ 62 h 96"/>
                  <a:gd name="T30" fmla="*/ 45 w 67"/>
                  <a:gd name="T31" fmla="*/ 58 h 96"/>
                  <a:gd name="T32" fmla="*/ 40 w 67"/>
                  <a:gd name="T33" fmla="*/ 48 h 96"/>
                  <a:gd name="T34" fmla="*/ 31 w 67"/>
                  <a:gd name="T35" fmla="*/ 45 h 96"/>
                  <a:gd name="T36" fmla="*/ 22 w 67"/>
                  <a:gd name="T37" fmla="*/ 51 h 96"/>
                  <a:gd name="T38" fmla="*/ 20 w 67"/>
                  <a:gd name="T39" fmla="*/ 65 h 96"/>
                  <a:gd name="T40" fmla="*/ 25 w 67"/>
                  <a:gd name="T41" fmla="*/ 77 h 96"/>
                  <a:gd name="T42" fmla="*/ 34 w 67"/>
                  <a:gd name="T43" fmla="*/ 80 h 96"/>
                  <a:gd name="T44" fmla="*/ 43 w 67"/>
                  <a:gd name="T45" fmla="*/ 75 h 96"/>
                  <a:gd name="T46" fmla="*/ 45 w 67"/>
                  <a:gd name="T47"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96">
                    <a:moveTo>
                      <a:pt x="67" y="89"/>
                    </a:moveTo>
                    <a:cubicBezTo>
                      <a:pt x="48" y="92"/>
                      <a:pt x="48" y="92"/>
                      <a:pt x="48" y="92"/>
                    </a:cubicBezTo>
                    <a:cubicBezTo>
                      <a:pt x="47" y="83"/>
                      <a:pt x="47" y="83"/>
                      <a:pt x="47" y="83"/>
                    </a:cubicBezTo>
                    <a:cubicBezTo>
                      <a:pt x="47" y="83"/>
                      <a:pt x="47" y="83"/>
                      <a:pt x="47" y="83"/>
                    </a:cubicBezTo>
                    <a:cubicBezTo>
                      <a:pt x="44" y="90"/>
                      <a:pt x="38" y="94"/>
                      <a:pt x="30" y="95"/>
                    </a:cubicBezTo>
                    <a:cubicBezTo>
                      <a:pt x="22" y="96"/>
                      <a:pt x="16" y="94"/>
                      <a:pt x="11" y="89"/>
                    </a:cubicBezTo>
                    <a:cubicBezTo>
                      <a:pt x="5" y="84"/>
                      <a:pt x="2" y="77"/>
                      <a:pt x="1" y="68"/>
                    </a:cubicBezTo>
                    <a:cubicBezTo>
                      <a:pt x="0" y="58"/>
                      <a:pt x="2" y="50"/>
                      <a:pt x="6" y="43"/>
                    </a:cubicBezTo>
                    <a:cubicBezTo>
                      <a:pt x="10" y="36"/>
                      <a:pt x="17" y="33"/>
                      <a:pt x="25" y="32"/>
                    </a:cubicBezTo>
                    <a:cubicBezTo>
                      <a:pt x="33" y="31"/>
                      <a:pt x="38" y="33"/>
                      <a:pt x="42" y="38"/>
                    </a:cubicBezTo>
                    <a:cubicBezTo>
                      <a:pt x="42" y="38"/>
                      <a:pt x="42" y="38"/>
                      <a:pt x="42" y="38"/>
                    </a:cubicBezTo>
                    <a:cubicBezTo>
                      <a:pt x="38" y="2"/>
                      <a:pt x="38" y="2"/>
                      <a:pt x="38" y="2"/>
                    </a:cubicBezTo>
                    <a:cubicBezTo>
                      <a:pt x="57" y="0"/>
                      <a:pt x="57" y="0"/>
                      <a:pt x="57" y="0"/>
                    </a:cubicBezTo>
                    <a:lnTo>
                      <a:pt x="67" y="89"/>
                    </a:lnTo>
                    <a:close/>
                    <a:moveTo>
                      <a:pt x="45" y="62"/>
                    </a:moveTo>
                    <a:cubicBezTo>
                      <a:pt x="45" y="58"/>
                      <a:pt x="45" y="58"/>
                      <a:pt x="45" y="58"/>
                    </a:cubicBezTo>
                    <a:cubicBezTo>
                      <a:pt x="44" y="54"/>
                      <a:pt x="43" y="51"/>
                      <a:pt x="40" y="48"/>
                    </a:cubicBezTo>
                    <a:cubicBezTo>
                      <a:pt x="38" y="46"/>
                      <a:pt x="35" y="45"/>
                      <a:pt x="31" y="45"/>
                    </a:cubicBezTo>
                    <a:cubicBezTo>
                      <a:pt x="27" y="46"/>
                      <a:pt x="24" y="48"/>
                      <a:pt x="22" y="51"/>
                    </a:cubicBezTo>
                    <a:cubicBezTo>
                      <a:pt x="20" y="55"/>
                      <a:pt x="19" y="59"/>
                      <a:pt x="20" y="65"/>
                    </a:cubicBezTo>
                    <a:cubicBezTo>
                      <a:pt x="21" y="70"/>
                      <a:pt x="22" y="74"/>
                      <a:pt x="25" y="77"/>
                    </a:cubicBezTo>
                    <a:cubicBezTo>
                      <a:pt x="27" y="80"/>
                      <a:pt x="30" y="81"/>
                      <a:pt x="34" y="80"/>
                    </a:cubicBezTo>
                    <a:cubicBezTo>
                      <a:pt x="38" y="80"/>
                      <a:pt x="41" y="78"/>
                      <a:pt x="43" y="75"/>
                    </a:cubicBezTo>
                    <a:cubicBezTo>
                      <a:pt x="45" y="71"/>
                      <a:pt x="46" y="67"/>
                      <a:pt x="45" y="6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9" name="Freeform 47"/>
              <p:cNvSpPr>
                <a:spLocks noEditPoints="1"/>
              </p:cNvSpPr>
              <p:nvPr/>
            </p:nvSpPr>
            <p:spPr bwMode="auto">
              <a:xfrm>
                <a:off x="-2303463" y="2157413"/>
                <a:ext cx="130175" cy="147638"/>
              </a:xfrm>
              <a:custGeom>
                <a:avLst/>
                <a:gdLst>
                  <a:gd name="T0" fmla="*/ 58 w 58"/>
                  <a:gd name="T1" fmla="*/ 61 h 67"/>
                  <a:gd name="T2" fmla="*/ 40 w 58"/>
                  <a:gd name="T3" fmla="*/ 63 h 67"/>
                  <a:gd name="T4" fmla="*/ 39 w 58"/>
                  <a:gd name="T5" fmla="*/ 54 h 67"/>
                  <a:gd name="T6" fmla="*/ 39 w 58"/>
                  <a:gd name="T7" fmla="*/ 54 h 67"/>
                  <a:gd name="T8" fmla="*/ 22 w 58"/>
                  <a:gd name="T9" fmla="*/ 66 h 67"/>
                  <a:gd name="T10" fmla="*/ 8 w 58"/>
                  <a:gd name="T11" fmla="*/ 63 h 67"/>
                  <a:gd name="T12" fmla="*/ 1 w 58"/>
                  <a:gd name="T13" fmla="*/ 50 h 67"/>
                  <a:gd name="T14" fmla="*/ 20 w 58"/>
                  <a:gd name="T15" fmla="*/ 28 h 67"/>
                  <a:gd name="T16" fmla="*/ 36 w 58"/>
                  <a:gd name="T17" fmla="*/ 24 h 67"/>
                  <a:gd name="T18" fmla="*/ 24 w 58"/>
                  <a:gd name="T19" fmla="*/ 15 h 67"/>
                  <a:gd name="T20" fmla="*/ 4 w 58"/>
                  <a:gd name="T21" fmla="*/ 24 h 67"/>
                  <a:gd name="T22" fmla="*/ 3 w 58"/>
                  <a:gd name="T23" fmla="*/ 10 h 67"/>
                  <a:gd name="T24" fmla="*/ 13 w 58"/>
                  <a:gd name="T25" fmla="*/ 5 h 67"/>
                  <a:gd name="T26" fmla="*/ 25 w 58"/>
                  <a:gd name="T27" fmla="*/ 2 h 67"/>
                  <a:gd name="T28" fmla="*/ 54 w 58"/>
                  <a:gd name="T29" fmla="*/ 25 h 67"/>
                  <a:gd name="T30" fmla="*/ 58 w 58"/>
                  <a:gd name="T31" fmla="*/ 61 h 67"/>
                  <a:gd name="T32" fmla="*/ 37 w 58"/>
                  <a:gd name="T33" fmla="*/ 38 h 67"/>
                  <a:gd name="T34" fmla="*/ 37 w 58"/>
                  <a:gd name="T35" fmla="*/ 34 h 67"/>
                  <a:gd name="T36" fmla="*/ 26 w 58"/>
                  <a:gd name="T37" fmla="*/ 37 h 67"/>
                  <a:gd name="T38" fmla="*/ 18 w 58"/>
                  <a:gd name="T39" fmla="*/ 46 h 67"/>
                  <a:gd name="T40" fmla="*/ 21 w 58"/>
                  <a:gd name="T41" fmla="*/ 51 h 67"/>
                  <a:gd name="T42" fmla="*/ 27 w 58"/>
                  <a:gd name="T43" fmla="*/ 52 h 67"/>
                  <a:gd name="T44" fmla="*/ 35 w 58"/>
                  <a:gd name="T45" fmla="*/ 48 h 67"/>
                  <a:gd name="T46" fmla="*/ 37 w 58"/>
                  <a:gd name="T4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 h="67">
                    <a:moveTo>
                      <a:pt x="58" y="61"/>
                    </a:moveTo>
                    <a:cubicBezTo>
                      <a:pt x="40" y="63"/>
                      <a:pt x="40" y="63"/>
                      <a:pt x="40" y="63"/>
                    </a:cubicBezTo>
                    <a:cubicBezTo>
                      <a:pt x="39" y="54"/>
                      <a:pt x="39" y="54"/>
                      <a:pt x="39" y="54"/>
                    </a:cubicBezTo>
                    <a:cubicBezTo>
                      <a:pt x="39" y="54"/>
                      <a:pt x="39" y="54"/>
                      <a:pt x="39" y="54"/>
                    </a:cubicBezTo>
                    <a:cubicBezTo>
                      <a:pt x="36" y="61"/>
                      <a:pt x="30" y="65"/>
                      <a:pt x="22" y="66"/>
                    </a:cubicBezTo>
                    <a:cubicBezTo>
                      <a:pt x="16" y="67"/>
                      <a:pt x="12" y="66"/>
                      <a:pt x="8" y="63"/>
                    </a:cubicBezTo>
                    <a:cubicBezTo>
                      <a:pt x="4" y="60"/>
                      <a:pt x="2" y="56"/>
                      <a:pt x="1" y="50"/>
                    </a:cubicBezTo>
                    <a:cubicBezTo>
                      <a:pt x="0" y="39"/>
                      <a:pt x="6" y="31"/>
                      <a:pt x="20" y="28"/>
                    </a:cubicBezTo>
                    <a:cubicBezTo>
                      <a:pt x="36" y="24"/>
                      <a:pt x="36" y="24"/>
                      <a:pt x="36" y="24"/>
                    </a:cubicBezTo>
                    <a:cubicBezTo>
                      <a:pt x="35" y="17"/>
                      <a:pt x="31" y="14"/>
                      <a:pt x="24" y="15"/>
                    </a:cubicBezTo>
                    <a:cubicBezTo>
                      <a:pt x="17" y="16"/>
                      <a:pt x="10" y="19"/>
                      <a:pt x="4" y="24"/>
                    </a:cubicBezTo>
                    <a:cubicBezTo>
                      <a:pt x="3" y="10"/>
                      <a:pt x="3" y="10"/>
                      <a:pt x="3" y="10"/>
                    </a:cubicBezTo>
                    <a:cubicBezTo>
                      <a:pt x="5" y="8"/>
                      <a:pt x="8" y="6"/>
                      <a:pt x="13" y="5"/>
                    </a:cubicBezTo>
                    <a:cubicBezTo>
                      <a:pt x="17" y="3"/>
                      <a:pt x="21" y="2"/>
                      <a:pt x="25" y="2"/>
                    </a:cubicBezTo>
                    <a:cubicBezTo>
                      <a:pt x="42" y="0"/>
                      <a:pt x="52" y="8"/>
                      <a:pt x="54" y="25"/>
                    </a:cubicBezTo>
                    <a:lnTo>
                      <a:pt x="58" y="61"/>
                    </a:lnTo>
                    <a:close/>
                    <a:moveTo>
                      <a:pt x="37" y="38"/>
                    </a:moveTo>
                    <a:cubicBezTo>
                      <a:pt x="37" y="34"/>
                      <a:pt x="37" y="34"/>
                      <a:pt x="37" y="34"/>
                    </a:cubicBezTo>
                    <a:cubicBezTo>
                      <a:pt x="26" y="37"/>
                      <a:pt x="26" y="37"/>
                      <a:pt x="26" y="37"/>
                    </a:cubicBezTo>
                    <a:cubicBezTo>
                      <a:pt x="20" y="38"/>
                      <a:pt x="18" y="41"/>
                      <a:pt x="18" y="46"/>
                    </a:cubicBezTo>
                    <a:cubicBezTo>
                      <a:pt x="18" y="48"/>
                      <a:pt x="19" y="50"/>
                      <a:pt x="21" y="51"/>
                    </a:cubicBezTo>
                    <a:cubicBezTo>
                      <a:pt x="23" y="52"/>
                      <a:pt x="25" y="53"/>
                      <a:pt x="27" y="52"/>
                    </a:cubicBezTo>
                    <a:cubicBezTo>
                      <a:pt x="31" y="52"/>
                      <a:pt x="33" y="51"/>
                      <a:pt x="35" y="48"/>
                    </a:cubicBezTo>
                    <a:cubicBezTo>
                      <a:pt x="37" y="45"/>
                      <a:pt x="38" y="42"/>
                      <a:pt x="37" y="38"/>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0" name="Freeform 48"/>
              <p:cNvSpPr>
                <a:spLocks/>
              </p:cNvSpPr>
              <p:nvPr/>
            </p:nvSpPr>
            <p:spPr bwMode="auto">
              <a:xfrm>
                <a:off x="-2173288" y="2138363"/>
                <a:ext cx="144463" cy="211138"/>
              </a:xfrm>
              <a:custGeom>
                <a:avLst/>
                <a:gdLst>
                  <a:gd name="T0" fmla="*/ 65 w 65"/>
                  <a:gd name="T1" fmla="*/ 0 h 95"/>
                  <a:gd name="T2" fmla="*/ 48 w 65"/>
                  <a:gd name="T3" fmla="*/ 68 h 95"/>
                  <a:gd name="T4" fmla="*/ 24 w 65"/>
                  <a:gd name="T5" fmla="*/ 95 h 95"/>
                  <a:gd name="T6" fmla="*/ 13 w 65"/>
                  <a:gd name="T7" fmla="*/ 94 h 95"/>
                  <a:gd name="T8" fmla="*/ 11 w 65"/>
                  <a:gd name="T9" fmla="*/ 80 h 95"/>
                  <a:gd name="T10" fmla="*/ 19 w 65"/>
                  <a:gd name="T11" fmla="*/ 81 h 95"/>
                  <a:gd name="T12" fmla="*/ 29 w 65"/>
                  <a:gd name="T13" fmla="*/ 73 h 95"/>
                  <a:gd name="T14" fmla="*/ 31 w 65"/>
                  <a:gd name="T15" fmla="*/ 65 h 95"/>
                  <a:gd name="T16" fmla="*/ 0 w 65"/>
                  <a:gd name="T17" fmla="*/ 8 h 95"/>
                  <a:gd name="T18" fmla="*/ 20 w 65"/>
                  <a:gd name="T19" fmla="*/ 5 h 95"/>
                  <a:gd name="T20" fmla="*/ 36 w 65"/>
                  <a:gd name="T21" fmla="*/ 41 h 95"/>
                  <a:gd name="T22" fmla="*/ 38 w 65"/>
                  <a:gd name="T23" fmla="*/ 49 h 95"/>
                  <a:gd name="T24" fmla="*/ 38 w 65"/>
                  <a:gd name="T25" fmla="*/ 49 h 95"/>
                  <a:gd name="T26" fmla="*/ 39 w 65"/>
                  <a:gd name="T27" fmla="*/ 40 h 95"/>
                  <a:gd name="T28" fmla="*/ 47 w 65"/>
                  <a:gd name="T29" fmla="*/ 2 h 95"/>
                  <a:gd name="T30" fmla="*/ 65 w 65"/>
                  <a:gd name="T3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95">
                    <a:moveTo>
                      <a:pt x="65" y="0"/>
                    </a:moveTo>
                    <a:cubicBezTo>
                      <a:pt x="48" y="68"/>
                      <a:pt x="48" y="68"/>
                      <a:pt x="48" y="68"/>
                    </a:cubicBezTo>
                    <a:cubicBezTo>
                      <a:pt x="44" y="85"/>
                      <a:pt x="36" y="93"/>
                      <a:pt x="24" y="95"/>
                    </a:cubicBezTo>
                    <a:cubicBezTo>
                      <a:pt x="20" y="95"/>
                      <a:pt x="16" y="95"/>
                      <a:pt x="13" y="94"/>
                    </a:cubicBezTo>
                    <a:cubicBezTo>
                      <a:pt x="11" y="80"/>
                      <a:pt x="11" y="80"/>
                      <a:pt x="11" y="80"/>
                    </a:cubicBezTo>
                    <a:cubicBezTo>
                      <a:pt x="14" y="81"/>
                      <a:pt x="16" y="81"/>
                      <a:pt x="19" y="81"/>
                    </a:cubicBezTo>
                    <a:cubicBezTo>
                      <a:pt x="24" y="80"/>
                      <a:pt x="27" y="78"/>
                      <a:pt x="29" y="73"/>
                    </a:cubicBezTo>
                    <a:cubicBezTo>
                      <a:pt x="31" y="65"/>
                      <a:pt x="31" y="65"/>
                      <a:pt x="31" y="65"/>
                    </a:cubicBezTo>
                    <a:cubicBezTo>
                      <a:pt x="0" y="8"/>
                      <a:pt x="0" y="8"/>
                      <a:pt x="0" y="8"/>
                    </a:cubicBezTo>
                    <a:cubicBezTo>
                      <a:pt x="20" y="5"/>
                      <a:pt x="20" y="5"/>
                      <a:pt x="20" y="5"/>
                    </a:cubicBezTo>
                    <a:cubicBezTo>
                      <a:pt x="36" y="41"/>
                      <a:pt x="36" y="41"/>
                      <a:pt x="36" y="41"/>
                    </a:cubicBezTo>
                    <a:cubicBezTo>
                      <a:pt x="37" y="43"/>
                      <a:pt x="37" y="46"/>
                      <a:pt x="38" y="49"/>
                    </a:cubicBezTo>
                    <a:cubicBezTo>
                      <a:pt x="38" y="49"/>
                      <a:pt x="38" y="49"/>
                      <a:pt x="38" y="49"/>
                    </a:cubicBezTo>
                    <a:cubicBezTo>
                      <a:pt x="38" y="46"/>
                      <a:pt x="39" y="44"/>
                      <a:pt x="39" y="40"/>
                    </a:cubicBezTo>
                    <a:cubicBezTo>
                      <a:pt x="47" y="2"/>
                      <a:pt x="47" y="2"/>
                      <a:pt x="47" y="2"/>
                    </a:cubicBezTo>
                    <a:lnTo>
                      <a:pt x="65"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1" name="Freeform 49"/>
              <p:cNvSpPr>
                <a:spLocks/>
              </p:cNvSpPr>
              <p:nvPr/>
            </p:nvSpPr>
            <p:spPr bwMode="auto">
              <a:xfrm>
                <a:off x="-3022600" y="2559050"/>
                <a:ext cx="142875" cy="298450"/>
              </a:xfrm>
              <a:custGeom>
                <a:avLst/>
                <a:gdLst>
                  <a:gd name="T0" fmla="*/ 62 w 64"/>
                  <a:gd name="T1" fmla="*/ 76 h 134"/>
                  <a:gd name="T2" fmla="*/ 54 w 64"/>
                  <a:gd name="T3" fmla="*/ 116 h 134"/>
                  <a:gd name="T4" fmla="*/ 22 w 64"/>
                  <a:gd name="T5" fmla="*/ 134 h 134"/>
                  <a:gd name="T6" fmla="*/ 3 w 64"/>
                  <a:gd name="T7" fmla="*/ 132 h 134"/>
                  <a:gd name="T8" fmla="*/ 0 w 64"/>
                  <a:gd name="T9" fmla="*/ 106 h 134"/>
                  <a:gd name="T10" fmla="*/ 17 w 64"/>
                  <a:gd name="T11" fmla="*/ 109 h 134"/>
                  <a:gd name="T12" fmla="*/ 33 w 64"/>
                  <a:gd name="T13" fmla="*/ 78 h 134"/>
                  <a:gd name="T14" fmla="*/ 25 w 64"/>
                  <a:gd name="T15" fmla="*/ 4 h 134"/>
                  <a:gd name="T16" fmla="*/ 53 w 64"/>
                  <a:gd name="T17" fmla="*/ 0 h 134"/>
                  <a:gd name="T18" fmla="*/ 62 w 64"/>
                  <a:gd name="T19" fmla="*/ 7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34">
                    <a:moveTo>
                      <a:pt x="62" y="76"/>
                    </a:moveTo>
                    <a:cubicBezTo>
                      <a:pt x="64" y="93"/>
                      <a:pt x="61" y="107"/>
                      <a:pt x="54" y="116"/>
                    </a:cubicBezTo>
                    <a:cubicBezTo>
                      <a:pt x="48" y="126"/>
                      <a:pt x="37" y="132"/>
                      <a:pt x="22" y="134"/>
                    </a:cubicBezTo>
                    <a:cubicBezTo>
                      <a:pt x="15" y="134"/>
                      <a:pt x="9" y="134"/>
                      <a:pt x="3" y="132"/>
                    </a:cubicBezTo>
                    <a:cubicBezTo>
                      <a:pt x="0" y="106"/>
                      <a:pt x="0" y="106"/>
                      <a:pt x="0" y="106"/>
                    </a:cubicBezTo>
                    <a:cubicBezTo>
                      <a:pt x="5" y="109"/>
                      <a:pt x="11" y="110"/>
                      <a:pt x="17" y="109"/>
                    </a:cubicBezTo>
                    <a:cubicBezTo>
                      <a:pt x="30" y="108"/>
                      <a:pt x="35" y="98"/>
                      <a:pt x="33" y="78"/>
                    </a:cubicBezTo>
                    <a:cubicBezTo>
                      <a:pt x="25" y="4"/>
                      <a:pt x="25" y="4"/>
                      <a:pt x="25" y="4"/>
                    </a:cubicBezTo>
                    <a:cubicBezTo>
                      <a:pt x="53" y="0"/>
                      <a:pt x="53" y="0"/>
                      <a:pt x="53" y="0"/>
                    </a:cubicBezTo>
                    <a:lnTo>
                      <a:pt x="62" y="76"/>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2" name="Freeform 50"/>
              <p:cNvSpPr>
                <a:spLocks/>
              </p:cNvSpPr>
              <p:nvPr/>
            </p:nvSpPr>
            <p:spPr bwMode="auto">
              <a:xfrm>
                <a:off x="-2855913" y="2527300"/>
                <a:ext cx="257175" cy="307975"/>
              </a:xfrm>
              <a:custGeom>
                <a:avLst/>
                <a:gdLst>
                  <a:gd name="T0" fmla="*/ 112 w 116"/>
                  <a:gd name="T1" fmla="*/ 71 h 138"/>
                  <a:gd name="T2" fmla="*/ 66 w 116"/>
                  <a:gd name="T3" fmla="*/ 134 h 138"/>
                  <a:gd name="T4" fmla="*/ 8 w 116"/>
                  <a:gd name="T5" fmla="*/ 85 h 138"/>
                  <a:gd name="T6" fmla="*/ 0 w 116"/>
                  <a:gd name="T7" fmla="*/ 12 h 138"/>
                  <a:gd name="T8" fmla="*/ 28 w 116"/>
                  <a:gd name="T9" fmla="*/ 9 h 138"/>
                  <a:gd name="T10" fmla="*/ 36 w 116"/>
                  <a:gd name="T11" fmla="*/ 82 h 138"/>
                  <a:gd name="T12" fmla="*/ 64 w 116"/>
                  <a:gd name="T13" fmla="*/ 109 h 138"/>
                  <a:gd name="T14" fmla="*/ 84 w 116"/>
                  <a:gd name="T15" fmla="*/ 77 h 138"/>
                  <a:gd name="T16" fmla="*/ 75 w 116"/>
                  <a:gd name="T17" fmla="*/ 3 h 138"/>
                  <a:gd name="T18" fmla="*/ 104 w 116"/>
                  <a:gd name="T19" fmla="*/ 0 h 138"/>
                  <a:gd name="T20" fmla="*/ 112 w 116"/>
                  <a:gd name="T21" fmla="*/ 7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38">
                    <a:moveTo>
                      <a:pt x="112" y="71"/>
                    </a:moveTo>
                    <a:cubicBezTo>
                      <a:pt x="116" y="109"/>
                      <a:pt x="101" y="130"/>
                      <a:pt x="66" y="134"/>
                    </a:cubicBezTo>
                    <a:cubicBezTo>
                      <a:pt x="31" y="138"/>
                      <a:pt x="12" y="122"/>
                      <a:pt x="8" y="85"/>
                    </a:cubicBezTo>
                    <a:cubicBezTo>
                      <a:pt x="0" y="12"/>
                      <a:pt x="0" y="12"/>
                      <a:pt x="0" y="12"/>
                    </a:cubicBezTo>
                    <a:cubicBezTo>
                      <a:pt x="28" y="9"/>
                      <a:pt x="28" y="9"/>
                      <a:pt x="28" y="9"/>
                    </a:cubicBezTo>
                    <a:cubicBezTo>
                      <a:pt x="36" y="82"/>
                      <a:pt x="36" y="82"/>
                      <a:pt x="36" y="82"/>
                    </a:cubicBezTo>
                    <a:cubicBezTo>
                      <a:pt x="39" y="102"/>
                      <a:pt x="48" y="111"/>
                      <a:pt x="64" y="109"/>
                    </a:cubicBezTo>
                    <a:cubicBezTo>
                      <a:pt x="79" y="108"/>
                      <a:pt x="86" y="97"/>
                      <a:pt x="84" y="77"/>
                    </a:cubicBezTo>
                    <a:cubicBezTo>
                      <a:pt x="75" y="3"/>
                      <a:pt x="75" y="3"/>
                      <a:pt x="75" y="3"/>
                    </a:cubicBezTo>
                    <a:cubicBezTo>
                      <a:pt x="104" y="0"/>
                      <a:pt x="104" y="0"/>
                      <a:pt x="104" y="0"/>
                    </a:cubicBezTo>
                    <a:lnTo>
                      <a:pt x="112" y="71"/>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3" name="Freeform 51"/>
              <p:cNvSpPr>
                <a:spLocks/>
              </p:cNvSpPr>
              <p:nvPr/>
            </p:nvSpPr>
            <p:spPr bwMode="auto">
              <a:xfrm>
                <a:off x="-2573338" y="2492375"/>
                <a:ext cx="284163" cy="309563"/>
              </a:xfrm>
              <a:custGeom>
                <a:avLst/>
                <a:gdLst>
                  <a:gd name="T0" fmla="*/ 128 w 128"/>
                  <a:gd name="T1" fmla="*/ 126 h 139"/>
                  <a:gd name="T2" fmla="*/ 99 w 128"/>
                  <a:gd name="T3" fmla="*/ 129 h 139"/>
                  <a:gd name="T4" fmla="*/ 38 w 128"/>
                  <a:gd name="T5" fmla="*/ 56 h 139"/>
                  <a:gd name="T6" fmla="*/ 30 w 128"/>
                  <a:gd name="T7" fmla="*/ 47 h 139"/>
                  <a:gd name="T8" fmla="*/ 30 w 128"/>
                  <a:gd name="T9" fmla="*/ 47 h 139"/>
                  <a:gd name="T10" fmla="*/ 33 w 128"/>
                  <a:gd name="T11" fmla="*/ 67 h 139"/>
                  <a:gd name="T12" fmla="*/ 41 w 128"/>
                  <a:gd name="T13" fmla="*/ 136 h 139"/>
                  <a:gd name="T14" fmla="*/ 14 w 128"/>
                  <a:gd name="T15" fmla="*/ 139 h 139"/>
                  <a:gd name="T16" fmla="*/ 0 w 128"/>
                  <a:gd name="T17" fmla="*/ 13 h 139"/>
                  <a:gd name="T18" fmla="*/ 30 w 128"/>
                  <a:gd name="T19" fmla="*/ 10 h 139"/>
                  <a:gd name="T20" fmla="*/ 89 w 128"/>
                  <a:gd name="T21" fmla="*/ 81 h 139"/>
                  <a:gd name="T22" fmla="*/ 97 w 128"/>
                  <a:gd name="T23" fmla="*/ 90 h 139"/>
                  <a:gd name="T24" fmla="*/ 97 w 128"/>
                  <a:gd name="T25" fmla="*/ 90 h 139"/>
                  <a:gd name="T26" fmla="*/ 94 w 128"/>
                  <a:gd name="T27" fmla="*/ 73 h 139"/>
                  <a:gd name="T28" fmla="*/ 86 w 128"/>
                  <a:gd name="T29" fmla="*/ 3 h 139"/>
                  <a:gd name="T30" fmla="*/ 113 w 128"/>
                  <a:gd name="T31" fmla="*/ 0 h 139"/>
                  <a:gd name="T32" fmla="*/ 128 w 128"/>
                  <a:gd name="T33" fmla="*/ 12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39">
                    <a:moveTo>
                      <a:pt x="128" y="126"/>
                    </a:moveTo>
                    <a:cubicBezTo>
                      <a:pt x="99" y="129"/>
                      <a:pt x="99" y="129"/>
                      <a:pt x="99" y="129"/>
                    </a:cubicBezTo>
                    <a:cubicBezTo>
                      <a:pt x="38" y="56"/>
                      <a:pt x="38" y="56"/>
                      <a:pt x="38" y="56"/>
                    </a:cubicBezTo>
                    <a:cubicBezTo>
                      <a:pt x="34" y="52"/>
                      <a:pt x="32" y="49"/>
                      <a:pt x="30" y="47"/>
                    </a:cubicBezTo>
                    <a:cubicBezTo>
                      <a:pt x="30" y="47"/>
                      <a:pt x="30" y="47"/>
                      <a:pt x="30" y="47"/>
                    </a:cubicBezTo>
                    <a:cubicBezTo>
                      <a:pt x="31" y="51"/>
                      <a:pt x="32" y="58"/>
                      <a:pt x="33" y="67"/>
                    </a:cubicBezTo>
                    <a:cubicBezTo>
                      <a:pt x="41" y="136"/>
                      <a:pt x="41" y="136"/>
                      <a:pt x="41" y="136"/>
                    </a:cubicBezTo>
                    <a:cubicBezTo>
                      <a:pt x="14" y="139"/>
                      <a:pt x="14" y="139"/>
                      <a:pt x="14" y="139"/>
                    </a:cubicBezTo>
                    <a:cubicBezTo>
                      <a:pt x="0" y="13"/>
                      <a:pt x="0" y="13"/>
                      <a:pt x="0" y="13"/>
                    </a:cubicBezTo>
                    <a:cubicBezTo>
                      <a:pt x="30" y="10"/>
                      <a:pt x="30" y="10"/>
                      <a:pt x="30" y="10"/>
                    </a:cubicBezTo>
                    <a:cubicBezTo>
                      <a:pt x="89" y="81"/>
                      <a:pt x="89" y="81"/>
                      <a:pt x="89" y="81"/>
                    </a:cubicBezTo>
                    <a:cubicBezTo>
                      <a:pt x="92" y="84"/>
                      <a:pt x="94" y="87"/>
                      <a:pt x="97" y="90"/>
                    </a:cubicBezTo>
                    <a:cubicBezTo>
                      <a:pt x="97" y="90"/>
                      <a:pt x="97" y="90"/>
                      <a:pt x="97" y="90"/>
                    </a:cubicBezTo>
                    <a:cubicBezTo>
                      <a:pt x="96" y="87"/>
                      <a:pt x="95" y="82"/>
                      <a:pt x="94" y="73"/>
                    </a:cubicBezTo>
                    <a:cubicBezTo>
                      <a:pt x="86" y="3"/>
                      <a:pt x="86" y="3"/>
                      <a:pt x="86" y="3"/>
                    </a:cubicBezTo>
                    <a:cubicBezTo>
                      <a:pt x="113" y="0"/>
                      <a:pt x="113" y="0"/>
                      <a:pt x="113" y="0"/>
                    </a:cubicBezTo>
                    <a:lnTo>
                      <a:pt x="128" y="126"/>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54" name="Freeform 52"/>
              <p:cNvSpPr>
                <a:spLocks/>
              </p:cNvSpPr>
              <p:nvPr/>
            </p:nvSpPr>
            <p:spPr bwMode="auto">
              <a:xfrm>
                <a:off x="-2154238" y="2454275"/>
                <a:ext cx="149225" cy="293688"/>
              </a:xfrm>
              <a:custGeom>
                <a:avLst/>
                <a:gdLst>
                  <a:gd name="T0" fmla="*/ 52 w 67"/>
                  <a:gd name="T1" fmla="*/ 0 h 132"/>
                  <a:gd name="T2" fmla="*/ 67 w 67"/>
                  <a:gd name="T3" fmla="*/ 128 h 132"/>
                  <a:gd name="T4" fmla="*/ 39 w 67"/>
                  <a:gd name="T5" fmla="*/ 132 h 132"/>
                  <a:gd name="T6" fmla="*/ 28 w 67"/>
                  <a:gd name="T7" fmla="*/ 34 h 132"/>
                  <a:gd name="T8" fmla="*/ 23 w 67"/>
                  <a:gd name="T9" fmla="*/ 39 h 132"/>
                  <a:gd name="T10" fmla="*/ 17 w 67"/>
                  <a:gd name="T11" fmla="*/ 43 h 132"/>
                  <a:gd name="T12" fmla="*/ 10 w 67"/>
                  <a:gd name="T13" fmla="*/ 46 h 132"/>
                  <a:gd name="T14" fmla="*/ 2 w 67"/>
                  <a:gd name="T15" fmla="*/ 48 h 132"/>
                  <a:gd name="T16" fmla="*/ 0 w 67"/>
                  <a:gd name="T17" fmla="*/ 25 h 132"/>
                  <a:gd name="T18" fmla="*/ 19 w 67"/>
                  <a:gd name="T19" fmla="*/ 14 h 132"/>
                  <a:gd name="T20" fmla="*/ 35 w 67"/>
                  <a:gd name="T21" fmla="*/ 2 h 132"/>
                  <a:gd name="T22" fmla="*/ 52 w 67"/>
                  <a:gd name="T2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132">
                    <a:moveTo>
                      <a:pt x="52" y="0"/>
                    </a:moveTo>
                    <a:cubicBezTo>
                      <a:pt x="67" y="128"/>
                      <a:pt x="67" y="128"/>
                      <a:pt x="67" y="128"/>
                    </a:cubicBezTo>
                    <a:cubicBezTo>
                      <a:pt x="39" y="132"/>
                      <a:pt x="39" y="132"/>
                      <a:pt x="39" y="132"/>
                    </a:cubicBezTo>
                    <a:cubicBezTo>
                      <a:pt x="28" y="34"/>
                      <a:pt x="28" y="34"/>
                      <a:pt x="28" y="34"/>
                    </a:cubicBezTo>
                    <a:cubicBezTo>
                      <a:pt x="26" y="36"/>
                      <a:pt x="25" y="37"/>
                      <a:pt x="23" y="39"/>
                    </a:cubicBezTo>
                    <a:cubicBezTo>
                      <a:pt x="21" y="40"/>
                      <a:pt x="19" y="41"/>
                      <a:pt x="17" y="43"/>
                    </a:cubicBezTo>
                    <a:cubicBezTo>
                      <a:pt x="14" y="44"/>
                      <a:pt x="12" y="45"/>
                      <a:pt x="10" y="46"/>
                    </a:cubicBezTo>
                    <a:cubicBezTo>
                      <a:pt x="7" y="47"/>
                      <a:pt x="5" y="48"/>
                      <a:pt x="2" y="48"/>
                    </a:cubicBezTo>
                    <a:cubicBezTo>
                      <a:pt x="0" y="25"/>
                      <a:pt x="0" y="25"/>
                      <a:pt x="0" y="25"/>
                    </a:cubicBezTo>
                    <a:cubicBezTo>
                      <a:pt x="7" y="22"/>
                      <a:pt x="13" y="18"/>
                      <a:pt x="19" y="14"/>
                    </a:cubicBezTo>
                    <a:cubicBezTo>
                      <a:pt x="25" y="10"/>
                      <a:pt x="30" y="6"/>
                      <a:pt x="35" y="2"/>
                    </a:cubicBezTo>
                    <a:lnTo>
                      <a:pt x="52" y="0"/>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19" name="Group 18"/>
            <p:cNvGrpSpPr/>
            <p:nvPr/>
          </p:nvGrpSpPr>
          <p:grpSpPr>
            <a:xfrm>
              <a:off x="8922640" y="2966466"/>
              <a:ext cx="365757" cy="783110"/>
              <a:chOff x="9195251" y="2966466"/>
              <a:chExt cx="365757" cy="783110"/>
            </a:xfrm>
          </p:grpSpPr>
          <p:cxnSp>
            <p:nvCxnSpPr>
              <p:cNvPr id="21" name="Straight Connector 20"/>
              <p:cNvCxnSpPr/>
              <p:nvPr/>
            </p:nvCxnSpPr>
            <p:spPr>
              <a:xfrm flipV="1">
                <a:off x="9378129" y="2966466"/>
                <a:ext cx="0" cy="438945"/>
              </a:xfrm>
              <a:prstGeom prst="line">
                <a:avLst/>
              </a:prstGeom>
              <a:ln w="38100" cap="rnd">
                <a:solidFill>
                  <a:srgbClr val="C02DA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auto">
              <a:xfrm>
                <a:off x="9195251" y="3383819"/>
                <a:ext cx="365757" cy="365757"/>
              </a:xfrm>
              <a:prstGeom prst="ellipse">
                <a:avLst/>
              </a:prstGeom>
              <a:solidFill>
                <a:schemeClr val="bg1"/>
              </a:solidFill>
              <a:ln w="38100" cmpd="sng">
                <a:solidFill>
                  <a:srgbClr val="C02D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0" name="TextBox 19"/>
            <p:cNvSpPr txBox="1"/>
            <p:nvPr/>
          </p:nvSpPr>
          <p:spPr>
            <a:xfrm>
              <a:off x="8404001" y="1746454"/>
              <a:ext cx="1374458" cy="324000"/>
            </a:xfrm>
            <a:prstGeom prst="rect">
              <a:avLst/>
            </a:prstGeom>
            <a:noFill/>
          </p:spPr>
          <p:txBody>
            <a:bodyPr wrap="square" lIns="0" tIns="0" rIns="0" bIns="0" rtlCol="0" anchor="ctr">
              <a:noAutofit/>
            </a:bodyPr>
            <a:lstStyle/>
            <a:p>
              <a:pPr algn="ctr">
                <a:defRPr/>
              </a:pPr>
              <a:r>
                <a:rPr lang="en-US" sz="1600" kern="0" dirty="0">
                  <a:gradFill>
                    <a:gsLst>
                      <a:gs pos="1250">
                        <a:srgbClr val="C02DA2"/>
                      </a:gs>
                      <a:gs pos="100000">
                        <a:srgbClr val="C02DA2"/>
                      </a:gs>
                    </a:gsLst>
                  </a:gradFill>
                  <a:cs typeface="Arial" pitchFamily="34" charset="0"/>
                </a:rPr>
                <a:t>Project starts</a:t>
              </a:r>
            </a:p>
          </p:txBody>
        </p:sp>
      </p:grpSp>
      <p:sp>
        <p:nvSpPr>
          <p:cNvPr id="55" name="Rectangle 54"/>
          <p:cNvSpPr/>
          <p:nvPr/>
        </p:nvSpPr>
        <p:spPr bwMode="auto">
          <a:xfrm flipV="1">
            <a:off x="7802034" y="3547177"/>
            <a:ext cx="1117328" cy="76555"/>
          </a:xfrm>
          <a:prstGeom prst="rect">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flipV="1">
            <a:off x="4648197" y="3547177"/>
            <a:ext cx="1269998" cy="68090"/>
          </a:xfrm>
          <a:prstGeom prst="rect">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56"/>
          <p:cNvGrpSpPr/>
          <p:nvPr/>
        </p:nvGrpSpPr>
        <p:grpSpPr>
          <a:xfrm>
            <a:off x="7425730" y="3400300"/>
            <a:ext cx="399157" cy="1456288"/>
            <a:chOff x="7425730" y="3400300"/>
            <a:chExt cx="399157" cy="1456288"/>
          </a:xfrm>
        </p:grpSpPr>
        <p:sp>
          <p:nvSpPr>
            <p:cNvPr id="58" name="TextBox 57"/>
            <p:cNvSpPr txBox="1"/>
            <p:nvPr/>
          </p:nvSpPr>
          <p:spPr>
            <a:xfrm>
              <a:off x="7425730" y="4532588"/>
              <a:ext cx="399157" cy="324000"/>
            </a:xfrm>
            <a:prstGeom prst="rect">
              <a:avLst/>
            </a:prstGeom>
            <a:noFill/>
          </p:spPr>
          <p:txBody>
            <a:bodyPr wrap="square" lIns="0" tIns="0" rIns="0" bIns="0" rtlCol="0" anchor="ctr">
              <a:noAutofit/>
            </a:bodyPr>
            <a:lstStyle/>
            <a:p>
              <a:pPr algn="ctr">
                <a:defRPr/>
              </a:pPr>
              <a:r>
                <a:rPr lang="en-US" sz="1600" kern="0" dirty="0">
                  <a:gradFill>
                    <a:gsLst>
                      <a:gs pos="1250">
                        <a:srgbClr val="C02DA2"/>
                      </a:gs>
                      <a:gs pos="100000">
                        <a:srgbClr val="C02DA2"/>
                      </a:gs>
                    </a:gsLst>
                  </a:gradFill>
                  <a:cs typeface="Arial" pitchFamily="34" charset="0"/>
                </a:rPr>
                <a:t>Plan</a:t>
              </a:r>
            </a:p>
          </p:txBody>
        </p:sp>
        <p:grpSp>
          <p:nvGrpSpPr>
            <p:cNvPr id="59" name="Group 58"/>
            <p:cNvGrpSpPr/>
            <p:nvPr/>
          </p:nvGrpSpPr>
          <p:grpSpPr>
            <a:xfrm>
              <a:off x="7442430" y="3400300"/>
              <a:ext cx="365757" cy="1034281"/>
              <a:chOff x="7700039" y="3400300"/>
              <a:chExt cx="365757" cy="1034281"/>
            </a:xfrm>
          </p:grpSpPr>
          <p:cxnSp>
            <p:nvCxnSpPr>
              <p:cNvPr id="60" name="Straight Connector 59"/>
              <p:cNvCxnSpPr/>
              <p:nvPr/>
            </p:nvCxnSpPr>
            <p:spPr>
              <a:xfrm>
                <a:off x="7882917" y="3738831"/>
                <a:ext cx="0" cy="695750"/>
              </a:xfrm>
              <a:prstGeom prst="line">
                <a:avLst/>
              </a:prstGeom>
              <a:ln w="38100" cap="rnd">
                <a:solidFill>
                  <a:srgbClr val="C02DA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61" name="Oval 60"/>
              <p:cNvSpPr/>
              <p:nvPr/>
            </p:nvSpPr>
            <p:spPr bwMode="auto">
              <a:xfrm>
                <a:off x="7700039" y="3400300"/>
                <a:ext cx="365757" cy="365757"/>
              </a:xfrm>
              <a:prstGeom prst="ellipse">
                <a:avLst/>
              </a:prstGeom>
              <a:solidFill>
                <a:schemeClr val="bg1"/>
              </a:solidFill>
              <a:ln w="38100" cmpd="sng">
                <a:solidFill>
                  <a:srgbClr val="C02D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2" name="Rectangle 61"/>
          <p:cNvSpPr/>
          <p:nvPr/>
        </p:nvSpPr>
        <p:spPr bwMode="auto">
          <a:xfrm flipV="1">
            <a:off x="3232150" y="3547176"/>
            <a:ext cx="1073150" cy="65973"/>
          </a:xfrm>
          <a:prstGeom prst="rect">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p:cNvGrpSpPr/>
          <p:nvPr/>
        </p:nvGrpSpPr>
        <p:grpSpPr>
          <a:xfrm>
            <a:off x="3719825" y="3383819"/>
            <a:ext cx="1490857" cy="1506173"/>
            <a:chOff x="3601287" y="3383819"/>
            <a:chExt cx="1490857" cy="1506173"/>
          </a:xfrm>
        </p:grpSpPr>
        <p:sp>
          <p:nvSpPr>
            <p:cNvPr id="64" name="TextBox 63"/>
            <p:cNvSpPr txBox="1"/>
            <p:nvPr/>
          </p:nvSpPr>
          <p:spPr>
            <a:xfrm>
              <a:off x="3601287" y="4565992"/>
              <a:ext cx="1490857" cy="324000"/>
            </a:xfrm>
            <a:prstGeom prst="rect">
              <a:avLst/>
            </a:prstGeom>
            <a:noFill/>
          </p:spPr>
          <p:txBody>
            <a:bodyPr wrap="square" lIns="0" tIns="0" rIns="0" bIns="0" rtlCol="0" anchor="ctr">
              <a:noAutofit/>
            </a:bodyPr>
            <a:lstStyle/>
            <a:p>
              <a:pPr algn="ctr">
                <a:defRPr/>
              </a:pPr>
              <a:r>
                <a:rPr lang="en-US" sz="1600" kern="0" dirty="0">
                  <a:gradFill>
                    <a:gsLst>
                      <a:gs pos="1250">
                        <a:srgbClr val="C02DA2"/>
                      </a:gs>
                      <a:gs pos="100000">
                        <a:srgbClr val="C02DA2"/>
                      </a:gs>
                    </a:gsLst>
                    <a:lin ang="5400000" scaled="0"/>
                  </a:gradFill>
                  <a:cs typeface="Arial" pitchFamily="34" charset="0"/>
                </a:rPr>
                <a:t>Track progress</a:t>
              </a:r>
            </a:p>
          </p:txBody>
        </p:sp>
        <p:grpSp>
          <p:nvGrpSpPr>
            <p:cNvPr id="65" name="Group 64"/>
            <p:cNvGrpSpPr/>
            <p:nvPr/>
          </p:nvGrpSpPr>
          <p:grpSpPr>
            <a:xfrm>
              <a:off x="4163837" y="3383819"/>
              <a:ext cx="365757" cy="1050762"/>
              <a:chOff x="4709613" y="3383819"/>
              <a:chExt cx="365757" cy="1050762"/>
            </a:xfrm>
          </p:grpSpPr>
          <p:cxnSp>
            <p:nvCxnSpPr>
              <p:cNvPr id="66" name="Straight Connector 65"/>
              <p:cNvCxnSpPr/>
              <p:nvPr/>
            </p:nvCxnSpPr>
            <p:spPr>
              <a:xfrm>
                <a:off x="4892491" y="3738831"/>
                <a:ext cx="0" cy="695750"/>
              </a:xfrm>
              <a:prstGeom prst="line">
                <a:avLst/>
              </a:prstGeom>
              <a:ln w="38100" cap="rnd">
                <a:solidFill>
                  <a:srgbClr val="C02DA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67" name="Oval 66"/>
              <p:cNvSpPr/>
              <p:nvPr/>
            </p:nvSpPr>
            <p:spPr bwMode="auto">
              <a:xfrm>
                <a:off x="4709613" y="3383819"/>
                <a:ext cx="365757" cy="365757"/>
              </a:xfrm>
              <a:prstGeom prst="ellipse">
                <a:avLst/>
              </a:prstGeom>
              <a:solidFill>
                <a:schemeClr val="bg1"/>
              </a:solidFill>
              <a:ln w="38100" cmpd="sng">
                <a:solidFill>
                  <a:srgbClr val="C02D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8" name="Isosceles Triangle 67"/>
          <p:cNvSpPr/>
          <p:nvPr/>
        </p:nvSpPr>
        <p:spPr bwMode="auto">
          <a:xfrm rot="16200000">
            <a:off x="2768858" y="3359408"/>
            <a:ext cx="510159" cy="439792"/>
          </a:xfrm>
          <a:prstGeom prst="triangle">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9101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6"/>
                                        </p:tgtEl>
                                        <p:attrNameLst>
                                          <p:attrName>r</p:attrName>
                                        </p:attrNameLst>
                                      </p:cBhvr>
                                    </p:animRot>
                                  </p:childTnLst>
                                </p:cTn>
                              </p:par>
                              <p:par>
                                <p:cTn id="7" presetID="22" presetClass="entr" presetSubtype="1"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up)">
                                      <p:cBhvr>
                                        <p:cTn id="9" dur="1000"/>
                                        <p:tgtEl>
                                          <p:spTgt spid="7"/>
                                        </p:tgtEl>
                                      </p:cBhvr>
                                    </p:animEffect>
                                  </p:childTnLst>
                                </p:cTn>
                              </p:par>
                              <p:par>
                                <p:cTn id="10" presetID="22" presetClass="entr" presetSubtype="1" fill="hold" grpId="0" nodeType="withEffect">
                                  <p:stCondLst>
                                    <p:cond delay="65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par>
                          <p:cTn id="13" fill="hold">
                            <p:stCondLst>
                              <p:cond delay="1150"/>
                            </p:stCondLst>
                            <p:childTnLst>
                              <p:par>
                                <p:cTn id="14" presetID="10" presetClass="entr" presetSubtype="0" fill="hold" nodeType="afterEffect">
                                  <p:stCondLst>
                                    <p:cond delay="5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150"/>
                            </p:stCondLst>
                            <p:childTnLst>
                              <p:par>
                                <p:cTn id="21" presetID="10" presetClass="entr" presetSubtype="0" fill="hold" grpId="0" nodeType="afterEffect">
                                  <p:stCondLst>
                                    <p:cond delay="50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0" presetClass="entr" presetSubtype="0" fill="hold" nodeType="withEffect">
                                  <p:stCondLst>
                                    <p:cond delay="50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par>
                          <p:cTn id="27" fill="hold">
                            <p:stCondLst>
                              <p:cond delay="3150"/>
                            </p:stCondLst>
                            <p:childTnLst>
                              <p:par>
                                <p:cTn id="28" presetID="10" presetClass="entr" presetSubtype="0" fill="hold" grpId="0" nodeType="afterEffect">
                                  <p:stCondLst>
                                    <p:cond delay="5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50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4150"/>
                            </p:stCondLst>
                            <p:childTnLst>
                              <p:par>
                                <p:cTn id="35" presetID="10" presetClass="entr" presetSubtype="0" fill="hold" grpId="0" nodeType="afterEffect">
                                  <p:stCondLst>
                                    <p:cond delay="50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nodeType="withEffect">
                                  <p:stCondLst>
                                    <p:cond delay="50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childTnLst>
                          </p:cTn>
                        </p:par>
                        <p:par>
                          <p:cTn id="41" fill="hold">
                            <p:stCondLst>
                              <p:cond delay="5150"/>
                            </p:stCondLst>
                            <p:childTnLst>
                              <p:par>
                                <p:cTn id="42" presetID="10" presetClass="entr" presetSubtype="0" fill="hold" grpId="0" nodeType="afterEffect">
                                  <p:stCondLst>
                                    <p:cond delay="50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500"/>
                                        <p:tgtEl>
                                          <p:spTgt spid="62"/>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p:bldP spid="15" grpId="0" animBg="1"/>
      <p:bldP spid="16" grpId="0" animBg="1"/>
      <p:bldP spid="55" grpId="0" animBg="1"/>
      <p:bldP spid="56" grpId="0" animBg="1"/>
      <p:bldP spid="62" grpId="0" animBg="1"/>
      <p:bldP spid="6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120854"/>
          </a:xfrm>
        </p:spPr>
        <p:txBody>
          <a:bodyPr/>
          <a:lstStyle/>
          <a:p>
            <a:r>
              <a:rPr lang="en-US" dirty="0"/>
              <a:t>Agile planning tools</a:t>
            </a:r>
          </a:p>
          <a:p>
            <a:r>
              <a:rPr lang="en-US" dirty="0"/>
              <a:t>Governance for development teams</a:t>
            </a:r>
          </a:p>
          <a:p>
            <a:r>
              <a:rPr lang="en-US" dirty="0"/>
              <a:t>Visualizations through dashboards and charts</a:t>
            </a:r>
          </a:p>
          <a:p>
            <a:r>
              <a:rPr lang="en-US" dirty="0"/>
              <a:t>Choice of </a:t>
            </a:r>
            <a:r>
              <a:rPr lang="en-US" dirty="0" err="1"/>
              <a:t>Git</a:t>
            </a:r>
            <a:r>
              <a:rPr lang="en-US" dirty="0"/>
              <a:t> or TFVC</a:t>
            </a:r>
          </a:p>
          <a:p>
            <a:r>
              <a:rPr lang="en-US" dirty="0"/>
              <a:t>Unlimited free private repositories</a:t>
            </a:r>
          </a:p>
        </p:txBody>
      </p:sp>
      <p:sp>
        <p:nvSpPr>
          <p:cNvPr id="2" name="Title 1"/>
          <p:cNvSpPr>
            <a:spLocks noGrp="1"/>
          </p:cNvSpPr>
          <p:nvPr>
            <p:ph type="title"/>
          </p:nvPr>
        </p:nvSpPr>
        <p:spPr/>
        <p:txBody>
          <a:bodyPr/>
          <a:lstStyle/>
          <a:p>
            <a:r>
              <a:rPr lang="en-US" dirty="0"/>
              <a:t>Plan + Track</a:t>
            </a:r>
          </a:p>
        </p:txBody>
      </p:sp>
    </p:spTree>
    <p:extLst>
      <p:ext uri="{BB962C8B-B14F-4D97-AF65-F5344CB8AC3E}">
        <p14:creationId xmlns:p14="http://schemas.microsoft.com/office/powerpoint/2010/main" val="363421605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 + Test</a:t>
            </a:r>
          </a:p>
        </p:txBody>
      </p:sp>
      <p:sp>
        <p:nvSpPr>
          <p:cNvPr id="4" name="Rectangle 3"/>
          <p:cNvSpPr/>
          <p:nvPr/>
        </p:nvSpPr>
        <p:spPr bwMode="auto">
          <a:xfrm rot="16200000" flipV="1">
            <a:off x="5340757" y="4331690"/>
            <a:ext cx="4716000" cy="720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Isosceles Triangle 4"/>
          <p:cNvSpPr/>
          <p:nvPr/>
        </p:nvSpPr>
        <p:spPr bwMode="auto">
          <a:xfrm rot="10800000">
            <a:off x="7442459" y="6445510"/>
            <a:ext cx="510159" cy="439792"/>
          </a:xfrm>
          <a:prstGeom prst="triangle">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44308" y="-2353422"/>
            <a:ext cx="4449971" cy="4450143"/>
          </a:xfrm>
          <a:prstGeom prst="rect">
            <a:avLst/>
          </a:prstGeom>
        </p:spPr>
      </p:pic>
      <p:sp>
        <p:nvSpPr>
          <p:cNvPr id="7" name="Freeform 9"/>
          <p:cNvSpPr>
            <a:spLocks/>
          </p:cNvSpPr>
          <p:nvPr/>
        </p:nvSpPr>
        <p:spPr bwMode="auto">
          <a:xfrm>
            <a:off x="5364189" y="-128723"/>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 name="Rectangle 7"/>
          <p:cNvSpPr/>
          <p:nvPr/>
        </p:nvSpPr>
        <p:spPr bwMode="auto">
          <a:xfrm rot="5400000" flipV="1">
            <a:off x="7533043" y="6256693"/>
            <a:ext cx="330373" cy="72147"/>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rot="5400000" flipV="1">
            <a:off x="7494942" y="5539143"/>
            <a:ext cx="406574" cy="72148"/>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rot="5400000" flipV="1">
            <a:off x="7501291" y="4777141"/>
            <a:ext cx="393875" cy="72149"/>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rot="5400000" flipV="1">
            <a:off x="7491765" y="4018316"/>
            <a:ext cx="412926" cy="72150"/>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rot="5400000" flipV="1">
            <a:off x="7494938" y="3265839"/>
            <a:ext cx="406577" cy="72151"/>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rot="5400000" flipV="1">
            <a:off x="7482238" y="2503839"/>
            <a:ext cx="431978" cy="72152"/>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7517716" y="2734211"/>
            <a:ext cx="2367248" cy="365757"/>
            <a:chOff x="7474852" y="2819939"/>
            <a:chExt cx="2367248" cy="365757"/>
          </a:xfrm>
        </p:grpSpPr>
        <p:cxnSp>
          <p:nvCxnSpPr>
            <p:cNvPr id="15" name="Straight Connector 14"/>
            <p:cNvCxnSpPr/>
            <p:nvPr/>
          </p:nvCxnSpPr>
          <p:spPr>
            <a:xfrm rot="16200000">
              <a:off x="8269160" y="2654943"/>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792706" y="2840817"/>
              <a:ext cx="1049394" cy="324000"/>
            </a:xfrm>
            <a:prstGeom prst="rect">
              <a:avLst/>
            </a:prstGeom>
            <a:noFill/>
          </p:spPr>
          <p:txBody>
            <a:bodyPr wrap="square" lIns="0" tIns="0" rIns="0" bIns="0" rtlCol="0" anchor="ctr" anchorCtr="0">
              <a:noAutofit/>
            </a:bodyPr>
            <a:lstStyle/>
            <a:p>
              <a:pPr>
                <a:defRPr/>
              </a:pPr>
              <a:r>
                <a:rPr lang="en-US" sz="1600" kern="0" dirty="0">
                  <a:gradFill>
                    <a:gsLst>
                      <a:gs pos="1250">
                        <a:schemeClr val="accent2"/>
                      </a:gs>
                      <a:gs pos="100000">
                        <a:schemeClr val="accent2"/>
                      </a:gs>
                    </a:gsLst>
                  </a:gradFill>
                  <a:cs typeface="Arial" pitchFamily="34" charset="0"/>
                </a:rPr>
                <a:t>Write Code</a:t>
              </a:r>
            </a:p>
          </p:txBody>
        </p:sp>
        <p:sp>
          <p:nvSpPr>
            <p:cNvPr id="17" name="Oval 16"/>
            <p:cNvSpPr/>
            <p:nvPr/>
          </p:nvSpPr>
          <p:spPr bwMode="auto">
            <a:xfrm rot="16200000">
              <a:off x="7474852" y="2819939"/>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p:cNvGrpSpPr/>
          <p:nvPr/>
        </p:nvGrpSpPr>
        <p:grpSpPr>
          <a:xfrm>
            <a:off x="5645010" y="3493437"/>
            <a:ext cx="2238463" cy="365757"/>
            <a:chOff x="5602146" y="3575467"/>
            <a:chExt cx="2238463" cy="365757"/>
          </a:xfrm>
        </p:grpSpPr>
        <p:cxnSp>
          <p:nvCxnSpPr>
            <p:cNvPr id="19" name="Straight Connector 18"/>
            <p:cNvCxnSpPr/>
            <p:nvPr/>
          </p:nvCxnSpPr>
          <p:spPr>
            <a:xfrm rot="5400000" flipH="1">
              <a:off x="7211738" y="3410470"/>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0" name="Oval 19"/>
            <p:cNvSpPr/>
            <p:nvPr/>
          </p:nvSpPr>
          <p:spPr bwMode="auto">
            <a:xfrm rot="16200000">
              <a:off x="7474852" y="3575467"/>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p:cNvSpPr txBox="1"/>
            <p:nvPr/>
          </p:nvSpPr>
          <p:spPr>
            <a:xfrm>
              <a:off x="5602146" y="3584770"/>
              <a:ext cx="1103391" cy="324000"/>
            </a:xfrm>
            <a:prstGeom prst="rect">
              <a:avLst/>
            </a:prstGeom>
            <a:noFill/>
          </p:spPr>
          <p:txBody>
            <a:bodyPr wrap="square" lIns="0" tIns="0" rIns="0" bIns="0" rtlCol="0" anchor="ctr" anchorCtr="0">
              <a:noAutofit/>
            </a:bodyPr>
            <a:lstStyle/>
            <a:p>
              <a:pPr algn="r">
                <a:defRPr/>
              </a:pPr>
              <a:r>
                <a:rPr lang="en-US" sz="1600" kern="0" dirty="0">
                  <a:gradFill>
                    <a:gsLst>
                      <a:gs pos="1250">
                        <a:schemeClr val="accent2"/>
                      </a:gs>
                      <a:gs pos="100000">
                        <a:schemeClr val="accent2"/>
                      </a:gs>
                    </a:gsLst>
                  </a:gradFill>
                  <a:cs typeface="Arial" pitchFamily="34" charset="0"/>
                </a:rPr>
                <a:t>Unit Testing</a:t>
              </a:r>
            </a:p>
          </p:txBody>
        </p:sp>
      </p:grpSp>
      <p:sp>
        <p:nvSpPr>
          <p:cNvPr id="22" name="Oval 21"/>
          <p:cNvSpPr/>
          <p:nvPr/>
        </p:nvSpPr>
        <p:spPr bwMode="auto">
          <a:xfrm>
            <a:off x="7526152" y="1955800"/>
            <a:ext cx="355600" cy="355600"/>
          </a:xfrm>
          <a:prstGeom prst="ellipse">
            <a:avLst/>
          </a:prstGeom>
          <a:solidFill>
            <a:srgbClr val="BA141A"/>
          </a:solidFill>
          <a:ln w="76200">
            <a:solidFill>
              <a:srgbClr val="BA14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8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2</a:t>
            </a:r>
          </a:p>
        </p:txBody>
      </p:sp>
      <p:grpSp>
        <p:nvGrpSpPr>
          <p:cNvPr id="23" name="Group 22"/>
          <p:cNvGrpSpPr/>
          <p:nvPr/>
        </p:nvGrpSpPr>
        <p:grpSpPr>
          <a:xfrm>
            <a:off x="6246894" y="5011889"/>
            <a:ext cx="1636579" cy="365757"/>
            <a:chOff x="6204030" y="5095127"/>
            <a:chExt cx="1636579" cy="365757"/>
          </a:xfrm>
        </p:grpSpPr>
        <p:cxnSp>
          <p:nvCxnSpPr>
            <p:cNvPr id="24" name="Straight Connector 23"/>
            <p:cNvCxnSpPr/>
            <p:nvPr/>
          </p:nvCxnSpPr>
          <p:spPr>
            <a:xfrm rot="5400000" flipH="1">
              <a:off x="7211738" y="4930130"/>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auto">
            <a:xfrm rot="16200000">
              <a:off x="7474852" y="5095127"/>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6204030" y="5154894"/>
              <a:ext cx="501507" cy="246221"/>
            </a:xfrm>
            <a:prstGeom prst="rect">
              <a:avLst/>
            </a:prstGeom>
            <a:noFill/>
          </p:spPr>
          <p:txBody>
            <a:bodyPr wrap="square" lIns="0" tIns="0" rIns="0" bIns="0" rtlCol="0" anchor="ctr" anchorCtr="0">
              <a:spAutoFit/>
            </a:bodyPr>
            <a:lstStyle/>
            <a:p>
              <a:pPr algn="r">
                <a:defRPr/>
              </a:pPr>
              <a:r>
                <a:rPr lang="en-US" sz="1600" kern="0" dirty="0">
                  <a:gradFill>
                    <a:gsLst>
                      <a:gs pos="1250">
                        <a:schemeClr val="accent2"/>
                      </a:gs>
                      <a:gs pos="100000">
                        <a:schemeClr val="accent2"/>
                      </a:gs>
                    </a:gsLst>
                  </a:gradFill>
                  <a:cs typeface="Arial" pitchFamily="34" charset="0"/>
                </a:rPr>
                <a:t>Build</a:t>
              </a:r>
            </a:p>
          </p:txBody>
        </p:sp>
      </p:grpSp>
      <p:grpSp>
        <p:nvGrpSpPr>
          <p:cNvPr id="27" name="Group 26"/>
          <p:cNvGrpSpPr/>
          <p:nvPr/>
        </p:nvGrpSpPr>
        <p:grpSpPr>
          <a:xfrm>
            <a:off x="7517716" y="4252663"/>
            <a:ext cx="2803468" cy="365757"/>
            <a:chOff x="7474852" y="4332280"/>
            <a:chExt cx="2803468" cy="365757"/>
          </a:xfrm>
        </p:grpSpPr>
        <p:cxnSp>
          <p:nvCxnSpPr>
            <p:cNvPr id="28" name="Straight Connector 27"/>
            <p:cNvCxnSpPr/>
            <p:nvPr/>
          </p:nvCxnSpPr>
          <p:spPr>
            <a:xfrm rot="16200000">
              <a:off x="8269160" y="4167284"/>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792706" y="4333150"/>
              <a:ext cx="1485614" cy="364016"/>
            </a:xfrm>
            <a:prstGeom prst="rect">
              <a:avLst/>
            </a:prstGeom>
            <a:noFill/>
          </p:spPr>
          <p:txBody>
            <a:bodyPr wrap="square" lIns="0" tIns="0" rIns="0" bIns="0" rtlCol="0" anchor="ctr" anchorCtr="0">
              <a:noAutofit/>
            </a:bodyPr>
            <a:lstStyle/>
            <a:p>
              <a:pPr>
                <a:defRPr/>
              </a:pPr>
              <a:r>
                <a:rPr lang="en-US" sz="1600" kern="0" dirty="0">
                  <a:gradFill>
                    <a:gsLst>
                      <a:gs pos="1250">
                        <a:schemeClr val="accent2"/>
                      </a:gs>
                      <a:gs pos="100000">
                        <a:schemeClr val="accent2"/>
                      </a:gs>
                    </a:gsLst>
                  </a:gradFill>
                  <a:cs typeface="Arial" pitchFamily="34" charset="0"/>
                </a:rPr>
                <a:t>Version Control</a:t>
              </a:r>
            </a:p>
          </p:txBody>
        </p:sp>
        <p:sp>
          <p:nvSpPr>
            <p:cNvPr id="30" name="Oval 29"/>
            <p:cNvSpPr/>
            <p:nvPr/>
          </p:nvSpPr>
          <p:spPr bwMode="auto">
            <a:xfrm rot="16200000">
              <a:off x="7474852" y="4332280"/>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p:cNvGrpSpPr/>
          <p:nvPr/>
        </p:nvGrpSpPr>
        <p:grpSpPr>
          <a:xfrm>
            <a:off x="7517716" y="5771113"/>
            <a:ext cx="3034961" cy="365757"/>
            <a:chOff x="7474852" y="5856841"/>
            <a:chExt cx="3034961" cy="365757"/>
          </a:xfrm>
        </p:grpSpPr>
        <p:cxnSp>
          <p:nvCxnSpPr>
            <p:cNvPr id="32" name="Straight Connector 31"/>
            <p:cNvCxnSpPr/>
            <p:nvPr/>
          </p:nvCxnSpPr>
          <p:spPr>
            <a:xfrm rot="16200000">
              <a:off x="8268286" y="5691845"/>
              <a:ext cx="0" cy="695750"/>
            </a:xfrm>
            <a:prstGeom prst="line">
              <a:avLst/>
            </a:prstGeom>
            <a:ln w="38100" cap="rnd">
              <a:solidFill>
                <a:srgbClr val="CA2424"/>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804281" y="5877719"/>
              <a:ext cx="1705532" cy="324000"/>
            </a:xfrm>
            <a:prstGeom prst="rect">
              <a:avLst/>
            </a:prstGeom>
            <a:noFill/>
          </p:spPr>
          <p:txBody>
            <a:bodyPr wrap="square" lIns="0" tIns="0" rIns="0" bIns="0" rtlCol="0" anchor="ctr" anchorCtr="0">
              <a:noAutofit/>
            </a:bodyPr>
            <a:lstStyle/>
            <a:p>
              <a:pPr>
                <a:defRPr/>
              </a:pPr>
              <a:r>
                <a:rPr lang="en-US" sz="1600" kern="0" dirty="0">
                  <a:gradFill>
                    <a:gsLst>
                      <a:gs pos="1250">
                        <a:schemeClr val="accent2"/>
                      </a:gs>
                      <a:gs pos="100000">
                        <a:schemeClr val="accent2"/>
                      </a:gs>
                    </a:gsLst>
                  </a:gradFill>
                  <a:cs typeface="Arial" pitchFamily="34" charset="0"/>
                </a:rPr>
                <a:t>Build Verification</a:t>
              </a:r>
            </a:p>
          </p:txBody>
        </p:sp>
        <p:sp>
          <p:nvSpPr>
            <p:cNvPr id="34" name="Oval 33"/>
            <p:cNvSpPr/>
            <p:nvPr/>
          </p:nvSpPr>
          <p:spPr bwMode="auto">
            <a:xfrm rot="16200000">
              <a:off x="7474852" y="5856841"/>
              <a:ext cx="365757" cy="365757"/>
            </a:xfrm>
            <a:prstGeom prst="ellipse">
              <a:avLst/>
            </a:prstGeom>
            <a:solidFill>
              <a:schemeClr val="bg1"/>
            </a:solidFill>
            <a:ln w="38100" cmpd="sng">
              <a:solidFill>
                <a:srgbClr val="C9242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5" name="Rectangle 34"/>
          <p:cNvSpPr/>
          <p:nvPr/>
        </p:nvSpPr>
        <p:spPr>
          <a:xfrm>
            <a:off x="6251966" y="6380826"/>
            <a:ext cx="1157689" cy="461665"/>
          </a:xfrm>
          <a:prstGeom prst="rect">
            <a:avLst/>
          </a:prstGeom>
        </p:spPr>
        <p:txBody>
          <a:bodyPr wrap="none">
            <a:spAutoFit/>
          </a:bodyPr>
          <a:lstStyle/>
          <a:p>
            <a:r>
              <a:rPr lang="en-US" sz="2400" kern="0" dirty="0">
                <a:gradFill>
                  <a:gsLst>
                    <a:gs pos="1250">
                      <a:schemeClr val="accent1"/>
                    </a:gs>
                    <a:gs pos="100000">
                      <a:schemeClr val="accent1"/>
                    </a:gs>
                  </a:gsLst>
                  <a:lin ang="0" scaled="0"/>
                </a:gradFill>
                <a:latin typeface="Segoe UI Light"/>
                <a:cs typeface="Arial" pitchFamily="34" charset="0"/>
              </a:rPr>
              <a:t>Release</a:t>
            </a:r>
            <a:endParaRPr lang="en-US" dirty="0">
              <a:gradFill>
                <a:gsLst>
                  <a:gs pos="1250">
                    <a:schemeClr val="accent1"/>
                  </a:gs>
                  <a:gs pos="100000">
                    <a:schemeClr val="accent1"/>
                  </a:gs>
                </a:gsLst>
                <a:lin ang="0" scaled="0"/>
              </a:gradFill>
            </a:endParaRPr>
          </a:p>
        </p:txBody>
      </p:sp>
      <p:sp>
        <p:nvSpPr>
          <p:cNvPr id="36" name="Isosceles Triangle 35"/>
          <p:cNvSpPr/>
          <p:nvPr/>
        </p:nvSpPr>
        <p:spPr bwMode="auto">
          <a:xfrm rot="10800000">
            <a:off x="7445627" y="6435983"/>
            <a:ext cx="510159" cy="439792"/>
          </a:xfrm>
          <a:prstGeom prst="triangle">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73618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6"/>
                                        </p:tgtEl>
                                        <p:attrNameLst>
                                          <p:attrName>r</p:attrName>
                                        </p:attrNameLst>
                                      </p:cBhvr>
                                    </p:animRot>
                                  </p:childTnLst>
                                </p:cTn>
                              </p:par>
                              <p:par>
                                <p:cTn id="7" presetID="22" presetClass="entr" presetSubtype="1"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up)">
                                      <p:cBhvr>
                                        <p:cTn id="9" dur="500"/>
                                        <p:tgtEl>
                                          <p:spTgt spid="7"/>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5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nodeType="withEffect">
                                  <p:stCondLst>
                                    <p:cond delay="50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4000"/>
                            </p:stCondLst>
                            <p:childTnLst>
                              <p:par>
                                <p:cTn id="35" presetID="10" presetClass="entr" presetSubtype="0" fill="hold" grpId="0" nodeType="afterEffect">
                                  <p:stCondLst>
                                    <p:cond delay="5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50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par>
                          <p:cTn id="41" fill="hold">
                            <p:stCondLst>
                              <p:cond delay="5000"/>
                            </p:stCondLst>
                            <p:childTnLst>
                              <p:par>
                                <p:cTn id="42" presetID="10" presetClass="entr" presetSubtype="0" fill="hold" grpId="0" nodeType="afterEffect">
                                  <p:stCondLst>
                                    <p:cond delay="50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nodeType="withEffect">
                                  <p:stCondLst>
                                    <p:cond delay="50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par>
                          <p:cTn id="48" fill="hold">
                            <p:stCondLst>
                              <p:cond delay="6000"/>
                            </p:stCondLst>
                            <p:childTnLst>
                              <p:par>
                                <p:cTn id="49" presetID="10" presetClass="entr" presetSubtype="0" fill="hold" grpId="0" nodeType="afterEffect">
                                  <p:stCondLst>
                                    <p:cond delay="50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22" grpId="0" animBg="1"/>
      <p:bldP spid="35" grpId="0"/>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51" y="4138454"/>
            <a:ext cx="1406136" cy="2516779"/>
          </a:xfrm>
          <a:prstGeom prst="rect">
            <a:avLst/>
          </a:prstGeom>
        </p:spPr>
      </p:pic>
      <p:sp>
        <p:nvSpPr>
          <p:cNvPr id="2" name="Title 1"/>
          <p:cNvSpPr>
            <a:spLocks noGrp="1"/>
          </p:cNvSpPr>
          <p:nvPr>
            <p:ph type="title"/>
          </p:nvPr>
        </p:nvSpPr>
        <p:spPr/>
        <p:txBody>
          <a:bodyPr/>
          <a:lstStyle/>
          <a:p>
            <a:r>
              <a:rPr lang="en-US" dirty="0"/>
              <a:t>Continuous Integration</a:t>
            </a:r>
          </a:p>
        </p:txBody>
      </p:sp>
      <p:sp>
        <p:nvSpPr>
          <p:cNvPr id="3" name="Rounded Rectangle 121"/>
          <p:cNvSpPr/>
          <p:nvPr/>
        </p:nvSpPr>
        <p:spPr bwMode="auto">
          <a:xfrm>
            <a:off x="530413" y="1599153"/>
            <a:ext cx="2701118" cy="2114104"/>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dirty="0">
                <a:gradFill>
                  <a:gsLst>
                    <a:gs pos="0">
                      <a:srgbClr val="FFFFFF"/>
                    </a:gs>
                    <a:gs pos="100000">
                      <a:srgbClr val="FFFFFF"/>
                    </a:gs>
                  </a:gsLst>
                  <a:lin ang="5400000" scaled="0"/>
                </a:gradFill>
                <a:ea typeface="Segoe UI" pitchFamily="34" charset="0"/>
                <a:cs typeface="Segoe UI" pitchFamily="34" charset="0"/>
              </a:rPr>
              <a:t>Source</a:t>
            </a:r>
          </a:p>
        </p:txBody>
      </p:sp>
      <p:sp>
        <p:nvSpPr>
          <p:cNvPr id="4" name="Rounded Rectangle 6"/>
          <p:cNvSpPr/>
          <p:nvPr/>
        </p:nvSpPr>
        <p:spPr bwMode="auto">
          <a:xfrm>
            <a:off x="4712765" y="1599153"/>
            <a:ext cx="2141103" cy="2114104"/>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114">
              <a:lnSpc>
                <a:spcPct val="90000"/>
              </a:lnSpc>
            </a:pPr>
            <a:r>
              <a:rPr lang="en-US" sz="1600" dirty="0">
                <a:gradFill>
                  <a:gsLst>
                    <a:gs pos="0">
                      <a:srgbClr val="FFFFFF"/>
                    </a:gs>
                    <a:gs pos="100000">
                      <a:srgbClr val="FFFFFF"/>
                    </a:gs>
                  </a:gsLst>
                  <a:lin ang="5400000" scaled="0"/>
                </a:gradFill>
                <a:ea typeface="Segoe UI" pitchFamily="34" charset="0"/>
                <a:cs typeface="Segoe UI" pitchFamily="34" charset="0"/>
              </a:rPr>
              <a:t>Build</a:t>
            </a:r>
          </a:p>
        </p:txBody>
      </p:sp>
      <p:sp>
        <p:nvSpPr>
          <p:cNvPr id="5" name="TextBox 4"/>
          <p:cNvSpPr txBox="1"/>
          <p:nvPr/>
        </p:nvSpPr>
        <p:spPr>
          <a:xfrm>
            <a:off x="7898425" y="1877509"/>
            <a:ext cx="3447758" cy="2291720"/>
          </a:xfrm>
          <a:prstGeom prst="rect">
            <a:avLst/>
          </a:prstGeom>
          <a:noFill/>
        </p:spPr>
        <p:txBody>
          <a:bodyPr wrap="none" lIns="182854" tIns="146283" rIns="182854" bIns="146283" rtlCol="0">
            <a:spAutoFit/>
          </a:bodyPr>
          <a:lstStyle/>
          <a:p>
            <a:pPr defTabSz="932563">
              <a:lnSpc>
                <a:spcPct val="90000"/>
              </a:lnSpc>
              <a:spcAft>
                <a:spcPts val="1199"/>
              </a:spcAft>
              <a:buSzPct val="90000"/>
            </a:pPr>
            <a:r>
              <a:rPr lang="en-US" sz="3599" dirty="0">
                <a:gradFill>
                  <a:gsLst>
                    <a:gs pos="0">
                      <a:schemeClr val="accent1"/>
                    </a:gs>
                    <a:gs pos="100000">
                      <a:schemeClr val="accent1"/>
                    </a:gs>
                  </a:gsLst>
                  <a:lin ang="5400000" scaled="0"/>
                </a:gradFill>
                <a:latin typeface="Segoe UI Light"/>
              </a:rPr>
              <a:t>Value</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Accelerate Delivery</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Repeatability </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Optimized Resources</a:t>
            </a:r>
          </a:p>
        </p:txBody>
      </p:sp>
      <p:sp>
        <p:nvSpPr>
          <p:cNvPr id="6" name="TextBox 5"/>
          <p:cNvSpPr txBox="1"/>
          <p:nvPr/>
        </p:nvSpPr>
        <p:spPr>
          <a:xfrm>
            <a:off x="7898425" y="4268565"/>
            <a:ext cx="3658321" cy="2252754"/>
          </a:xfrm>
          <a:prstGeom prst="rect">
            <a:avLst/>
          </a:prstGeom>
          <a:noFill/>
        </p:spPr>
        <p:txBody>
          <a:bodyPr wrap="none" lIns="182854" tIns="146283" rIns="182854" bIns="146283" rtlCol="0">
            <a:spAutoFit/>
          </a:bodyPr>
          <a:lstStyle/>
          <a:p>
            <a:pPr defTabSz="932563">
              <a:lnSpc>
                <a:spcPct val="90000"/>
              </a:lnSpc>
              <a:spcAft>
                <a:spcPts val="1199"/>
              </a:spcAft>
              <a:buSzPct val="90000"/>
            </a:pPr>
            <a:r>
              <a:rPr lang="en-US" sz="3599" dirty="0">
                <a:gradFill>
                  <a:gsLst>
                    <a:gs pos="0">
                      <a:schemeClr val="accent1"/>
                    </a:gs>
                    <a:gs pos="100000">
                      <a:schemeClr val="accent1"/>
                    </a:gs>
                  </a:gsLst>
                  <a:lin ang="5400000" scaled="0"/>
                </a:gradFill>
                <a:latin typeface="Segoe UI Light"/>
              </a:rPr>
              <a:t>Measure</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Deployment Lead Time</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MTTR</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MTTD</a:t>
            </a:r>
          </a:p>
        </p:txBody>
      </p:sp>
      <p:cxnSp>
        <p:nvCxnSpPr>
          <p:cNvPr id="7" name="Straight Connector 6"/>
          <p:cNvCxnSpPr/>
          <p:nvPr/>
        </p:nvCxnSpPr>
        <p:spPr>
          <a:xfrm>
            <a:off x="1880972" y="3191805"/>
            <a:ext cx="0" cy="1989645"/>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323306" y="5293710"/>
            <a:ext cx="1939818" cy="1118892"/>
            <a:chOff x="940119" y="5293964"/>
            <a:chExt cx="1940093" cy="1119051"/>
          </a:xfrm>
        </p:grpSpPr>
        <p:sp>
          <p:nvSpPr>
            <p:cNvPr id="9"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0"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1"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pic>
        <p:nvPicPr>
          <p:cNvPr id="12" name="Picture 28"/>
          <p:cNvPicPr>
            <a:picLocks noChangeAspect="1"/>
          </p:cNvPicPr>
          <p:nvPr/>
        </p:nvPicPr>
        <p:blipFill rotWithShape="1">
          <a:blip r:embed="rId3">
            <a:extLst>
              <a:ext uri="{28A0092B-C50C-407E-A947-70E740481C1C}">
                <a14:useLocalDpi xmlns:a14="http://schemas.microsoft.com/office/drawing/2010/main" val="0"/>
              </a:ext>
            </a:extLst>
          </a:blip>
          <a:srcRect b="35075"/>
          <a:stretch/>
        </p:blipFill>
        <p:spPr bwMode="auto">
          <a:xfrm>
            <a:off x="5270673" y="2215909"/>
            <a:ext cx="1025284" cy="88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Accepted DEV"/>
          <p:cNvGrpSpPr/>
          <p:nvPr/>
        </p:nvGrpSpPr>
        <p:grpSpPr>
          <a:xfrm>
            <a:off x="6000961" y="2725186"/>
            <a:ext cx="456787" cy="456787"/>
            <a:chOff x="4382751" y="3909289"/>
            <a:chExt cx="456852" cy="456852"/>
          </a:xfrm>
        </p:grpSpPr>
        <p:sp>
          <p:nvSpPr>
            <p:cNvPr id="14" name="Accepted"/>
            <p:cNvSpPr/>
            <p:nvPr/>
          </p:nvSpPr>
          <p:spPr bwMode="auto">
            <a:xfrm>
              <a:off x="4382751" y="3909289"/>
              <a:ext cx="456852" cy="456852"/>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800" b="1"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26"/>
            <p:cNvSpPr>
              <a:spLocks/>
            </p:cNvSpPr>
            <p:nvPr/>
          </p:nvSpPr>
          <p:spPr bwMode="auto">
            <a:xfrm>
              <a:off x="4460627" y="4004450"/>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grpSp>
      <p:sp>
        <p:nvSpPr>
          <p:cNvPr id="16" name="Rounded Rectangle 29"/>
          <p:cNvSpPr/>
          <p:nvPr/>
        </p:nvSpPr>
        <p:spPr bwMode="auto">
          <a:xfrm>
            <a:off x="4712765" y="4088754"/>
            <a:ext cx="2141103" cy="2114104"/>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114">
              <a:lnSpc>
                <a:spcPct val="90000"/>
              </a:lnSpc>
            </a:pPr>
            <a:r>
              <a:rPr lang="en-US" sz="1600" dirty="0">
                <a:gradFill>
                  <a:gsLst>
                    <a:gs pos="0">
                      <a:srgbClr val="FFFFFF"/>
                    </a:gs>
                    <a:gs pos="100000">
                      <a:srgbClr val="FFFFFF"/>
                    </a:gs>
                  </a:gsLst>
                  <a:lin ang="5400000" scaled="0"/>
                </a:gradFill>
                <a:ea typeface="Segoe UI" pitchFamily="34" charset="0"/>
                <a:cs typeface="Segoe UI" pitchFamily="34" charset="0"/>
              </a:rPr>
              <a:t>Test</a:t>
            </a:r>
          </a:p>
        </p:txBody>
      </p:sp>
      <p:pic>
        <p:nvPicPr>
          <p:cNvPr id="17" name="Tes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72508" y="4828904"/>
            <a:ext cx="621617" cy="633805"/>
          </a:xfrm>
          <a:prstGeom prst="rect">
            <a:avLst/>
          </a:prstGeom>
        </p:spPr>
      </p:pic>
      <p:cxnSp>
        <p:nvCxnSpPr>
          <p:cNvPr id="18" name="Straight Arrow Connector 17"/>
          <p:cNvCxnSpPr>
            <a:endCxn id="4" idx="1"/>
          </p:cNvCxnSpPr>
          <p:nvPr/>
        </p:nvCxnSpPr>
        <p:spPr>
          <a:xfrm>
            <a:off x="3231531" y="2656205"/>
            <a:ext cx="1481234"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866004" y="3308298"/>
            <a:ext cx="0" cy="82296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714914" y="3308298"/>
            <a:ext cx="0" cy="82296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2090230" y="5550508"/>
            <a:ext cx="434335" cy="450589"/>
            <a:chOff x="1707792" y="5550508"/>
            <a:chExt cx="434335" cy="450589"/>
          </a:xfrm>
        </p:grpSpPr>
        <p:grpSp>
          <p:nvGrpSpPr>
            <p:cNvPr id="22" name="Group 21"/>
            <p:cNvGrpSpPr/>
            <p:nvPr/>
          </p:nvGrpSpPr>
          <p:grpSpPr>
            <a:xfrm>
              <a:off x="1707792" y="5550508"/>
              <a:ext cx="433342" cy="450589"/>
              <a:chOff x="652595" y="2571201"/>
              <a:chExt cx="609169" cy="633414"/>
            </a:xfrm>
          </p:grpSpPr>
          <p:sp>
            <p:nvSpPr>
              <p:cNvPr id="24" name="Freeform 11"/>
              <p:cNvSpPr>
                <a:spLocks/>
              </p:cNvSpPr>
              <p:nvPr/>
            </p:nvSpPr>
            <p:spPr bwMode="auto">
              <a:xfrm>
                <a:off x="652595" y="2571201"/>
                <a:ext cx="609169" cy="633414"/>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endParaRPr lang="en-US" sz="1836">
                  <a:solidFill>
                    <a:srgbClr val="FFFFFF"/>
                  </a:solidFill>
                </a:endParaRPr>
              </a:p>
            </p:txBody>
          </p:sp>
          <p:sp>
            <p:nvSpPr>
              <p:cNvPr id="25" name="Freeform 6"/>
              <p:cNvSpPr>
                <a:spLocks/>
              </p:cNvSpPr>
              <p:nvPr/>
            </p:nvSpPr>
            <p:spPr bwMode="auto">
              <a:xfrm>
                <a:off x="828249" y="2734135"/>
                <a:ext cx="107771" cy="333265"/>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205"/>
                <a:endParaRPr lang="en-US" sz="1836">
                  <a:solidFill>
                    <a:srgbClr val="FFFFFF"/>
                  </a:solidFill>
                </a:endParaRPr>
              </a:p>
            </p:txBody>
          </p:sp>
          <p:sp>
            <p:nvSpPr>
              <p:cNvPr id="26" name="Freeform 7"/>
              <p:cNvSpPr>
                <a:spLocks/>
              </p:cNvSpPr>
              <p:nvPr/>
            </p:nvSpPr>
            <p:spPr bwMode="auto">
              <a:xfrm>
                <a:off x="1000685" y="2734135"/>
                <a:ext cx="107771" cy="333265"/>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01" tIns="45700" rIns="91401" bIns="45700" numCol="1" anchor="t" anchorCtr="0" compatLnSpc="1">
                <a:prstTxWarp prst="textNoShape">
                  <a:avLst/>
                </a:prstTxWarp>
              </a:bodyPr>
              <a:lstStyle/>
              <a:p>
                <a:pPr defTabSz="932205"/>
                <a:endParaRPr lang="en-US" sz="1836">
                  <a:solidFill>
                    <a:srgbClr val="FFFFFF"/>
                  </a:solidFill>
                </a:endParaRPr>
              </a:p>
            </p:txBody>
          </p:sp>
        </p:grpSp>
        <p:sp>
          <p:nvSpPr>
            <p:cNvPr id="23" name="Freeform 12"/>
            <p:cNvSpPr>
              <a:spLocks/>
            </p:cNvSpPr>
            <p:nvPr/>
          </p:nvSpPr>
          <p:spPr bwMode="auto">
            <a:xfrm>
              <a:off x="2052638" y="5550508"/>
              <a:ext cx="89489" cy="85748"/>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grpSp>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9297" y="4422890"/>
            <a:ext cx="1094542" cy="2151343"/>
          </a:xfrm>
          <a:prstGeom prst="rect">
            <a:avLst/>
          </a:prstGeom>
        </p:spPr>
      </p:pic>
      <p:sp>
        <p:nvSpPr>
          <p:cNvPr id="28" name="TextBox 27"/>
          <p:cNvSpPr txBox="1"/>
          <p:nvPr/>
        </p:nvSpPr>
        <p:spPr>
          <a:xfrm>
            <a:off x="890793" y="5186474"/>
            <a:ext cx="35732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tx1">
                        <a:lumMod val="50000"/>
                      </a:schemeClr>
                    </a:gs>
                    <a:gs pos="74000">
                      <a:schemeClr val="tx1">
                        <a:lumMod val="50000"/>
                      </a:schemeClr>
                    </a:gs>
                  </a:gsLst>
                  <a:lin ang="5400000" scaled="0"/>
                </a:gradFill>
              </a:rPr>
              <a:t>DEV</a:t>
            </a:r>
          </a:p>
        </p:txBody>
      </p:sp>
      <p:sp>
        <p:nvSpPr>
          <p:cNvPr id="29" name="TextBox 28"/>
          <p:cNvSpPr txBox="1"/>
          <p:nvPr/>
        </p:nvSpPr>
        <p:spPr>
          <a:xfrm>
            <a:off x="3427668" y="5186474"/>
            <a:ext cx="35477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bg1"/>
                    </a:gs>
                    <a:gs pos="30000">
                      <a:schemeClr val="bg1"/>
                    </a:gs>
                  </a:gsLst>
                  <a:lin ang="5400000" scaled="0"/>
                </a:gradFill>
              </a:rPr>
              <a:t>OPS</a:t>
            </a:r>
          </a:p>
        </p:txBody>
      </p:sp>
    </p:spTree>
    <p:extLst>
      <p:ext uri="{BB962C8B-B14F-4D97-AF65-F5344CB8AC3E}">
        <p14:creationId xmlns:p14="http://schemas.microsoft.com/office/powerpoint/2010/main" val="1601932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1000"/>
                                        <p:tgtEl>
                                          <p:spTgt spid="7"/>
                                        </p:tgtEl>
                                      </p:cBhvr>
                                    </p:animEffect>
                                  </p:childTnLst>
                                </p:cTn>
                              </p:par>
                            </p:childTnLst>
                          </p:cTn>
                        </p:par>
                        <p:par>
                          <p:cTn id="12" fill="hold">
                            <p:stCondLst>
                              <p:cond delay="1500"/>
                            </p:stCondLst>
                            <p:childTnLst>
                              <p:par>
                                <p:cTn id="13" presetID="64" presetClass="path" presetSubtype="0" decel="100000" fill="hold" nodeType="afterEffect">
                                  <p:stCondLst>
                                    <p:cond delay="500"/>
                                  </p:stCondLst>
                                  <p:childTnLst>
                                    <p:animMotion origin="layout" path="M -3.57672E-6 -2.23786E-6 L -0.03625 -0.44598 " pathEditMode="relative" rAng="0" ptsTypes="AA">
                                      <p:cBhvr>
                                        <p:cTn id="14" dur="1000" fill="hold"/>
                                        <p:tgtEl>
                                          <p:spTgt spid="21"/>
                                        </p:tgtEl>
                                        <p:attrNameLst>
                                          <p:attrName>ppt_x</p:attrName>
                                          <p:attrName>ppt_y</p:attrName>
                                        </p:attrNameLst>
                                      </p:cBhvr>
                                      <p:rCtr x="-1813" y="-22310"/>
                                    </p:animMotion>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3000"/>
                            </p:stCondLst>
                            <p:childTnLst>
                              <p:par>
                                <p:cTn id="19" presetID="22" presetClass="entr" presetSubtype="8"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10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10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1000"/>
                            </p:stCondLst>
                            <p:childTnLst>
                              <p:par>
                                <p:cTn id="40" presetID="22" presetClass="entr" presetSubtype="4" fill="hold"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1000"/>
                                        <p:tgtEl>
                                          <p:spTgt spid="19"/>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par>
                          <p:cTn id="47" fill="hold">
                            <p:stCondLst>
                              <p:cond delay="2500"/>
                            </p:stCondLst>
                            <p:childTnLst>
                              <p:par>
                                <p:cTn id="48" presetID="10" presetClass="entr" presetSubtype="0"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Testing</a:t>
            </a:r>
          </a:p>
        </p:txBody>
      </p:sp>
      <p:sp>
        <p:nvSpPr>
          <p:cNvPr id="3" name="Rounded Rectangle 121"/>
          <p:cNvSpPr/>
          <p:nvPr/>
        </p:nvSpPr>
        <p:spPr bwMode="auto">
          <a:xfrm>
            <a:off x="530413" y="1599153"/>
            <a:ext cx="2701118" cy="2114104"/>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dirty="0">
                <a:gradFill>
                  <a:gsLst>
                    <a:gs pos="0">
                      <a:srgbClr val="FFFFFF"/>
                    </a:gs>
                    <a:gs pos="100000">
                      <a:srgbClr val="FFFFFF"/>
                    </a:gs>
                  </a:gsLst>
                  <a:lin ang="5400000" scaled="0"/>
                </a:gradFill>
                <a:ea typeface="Segoe UI" pitchFamily="34" charset="0"/>
                <a:cs typeface="Segoe UI" pitchFamily="34" charset="0"/>
              </a:rPr>
              <a:t>Testing Software</a:t>
            </a:r>
          </a:p>
        </p:txBody>
      </p:sp>
      <p:sp>
        <p:nvSpPr>
          <p:cNvPr id="4" name="Rounded Rectangle 6"/>
          <p:cNvSpPr/>
          <p:nvPr/>
        </p:nvSpPr>
        <p:spPr bwMode="auto">
          <a:xfrm>
            <a:off x="5282267" y="1599153"/>
            <a:ext cx="2141103" cy="2114104"/>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5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7898425" y="1877509"/>
            <a:ext cx="3447758" cy="2291720"/>
          </a:xfrm>
          <a:prstGeom prst="rect">
            <a:avLst/>
          </a:prstGeom>
          <a:noFill/>
        </p:spPr>
        <p:txBody>
          <a:bodyPr wrap="none" lIns="182854" tIns="146283" rIns="182854" bIns="146283" rtlCol="0">
            <a:spAutoFit/>
          </a:bodyPr>
          <a:lstStyle/>
          <a:p>
            <a:pPr defTabSz="932563">
              <a:lnSpc>
                <a:spcPct val="90000"/>
              </a:lnSpc>
              <a:spcAft>
                <a:spcPts val="1199"/>
              </a:spcAft>
              <a:buSzPct val="90000"/>
            </a:pPr>
            <a:r>
              <a:rPr lang="en-US" sz="3599" dirty="0">
                <a:gradFill>
                  <a:gsLst>
                    <a:gs pos="0">
                      <a:schemeClr val="accent1"/>
                    </a:gs>
                    <a:gs pos="100000">
                      <a:schemeClr val="accent1"/>
                    </a:gs>
                  </a:gsLst>
                  <a:lin ang="5400000" scaled="0"/>
                </a:gradFill>
                <a:latin typeface="Segoe UI Light"/>
              </a:rPr>
              <a:t>Value</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Accelerate Delivery</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Repeatability </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Optimized Resources</a:t>
            </a:r>
          </a:p>
        </p:txBody>
      </p:sp>
      <p:sp>
        <p:nvSpPr>
          <p:cNvPr id="6" name="TextBox 5"/>
          <p:cNvSpPr txBox="1"/>
          <p:nvPr/>
        </p:nvSpPr>
        <p:spPr>
          <a:xfrm>
            <a:off x="7898425" y="4268565"/>
            <a:ext cx="3678805" cy="2291720"/>
          </a:xfrm>
          <a:prstGeom prst="rect">
            <a:avLst/>
          </a:prstGeom>
          <a:noFill/>
        </p:spPr>
        <p:txBody>
          <a:bodyPr wrap="none" lIns="182854" tIns="146283" rIns="182854" bIns="146283" rtlCol="0">
            <a:spAutoFit/>
          </a:bodyPr>
          <a:lstStyle/>
          <a:p>
            <a:pPr defTabSz="932563">
              <a:lnSpc>
                <a:spcPct val="90000"/>
              </a:lnSpc>
              <a:spcAft>
                <a:spcPts val="1199"/>
              </a:spcAft>
              <a:buSzPct val="90000"/>
            </a:pPr>
            <a:r>
              <a:rPr lang="en-US" sz="3599" dirty="0">
                <a:gradFill>
                  <a:gsLst>
                    <a:gs pos="0">
                      <a:schemeClr val="accent1"/>
                    </a:gs>
                    <a:gs pos="100000">
                      <a:schemeClr val="accent1"/>
                    </a:gs>
                  </a:gsLst>
                  <a:lin ang="5400000" scaled="0"/>
                </a:gradFill>
                <a:latin typeface="Segoe UI Light"/>
              </a:rPr>
              <a:t>Measure</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Deployment Lead Time</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MTTR</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MTTD</a:t>
            </a:r>
          </a:p>
        </p:txBody>
      </p:sp>
      <p:cxnSp>
        <p:nvCxnSpPr>
          <p:cNvPr id="7" name="Straight Connector 6"/>
          <p:cNvCxnSpPr/>
          <p:nvPr/>
        </p:nvCxnSpPr>
        <p:spPr>
          <a:xfrm>
            <a:off x="1868462" y="3191805"/>
            <a:ext cx="0" cy="1989645"/>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323306" y="5293710"/>
            <a:ext cx="1939818" cy="1118892"/>
            <a:chOff x="940119" y="5293964"/>
            <a:chExt cx="1940093" cy="1119051"/>
          </a:xfrm>
        </p:grpSpPr>
        <p:sp>
          <p:nvSpPr>
            <p:cNvPr id="9"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0"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1"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pic>
        <p:nvPicPr>
          <p:cNvPr id="12" name="Picture 28"/>
          <p:cNvPicPr>
            <a:picLocks noChangeAspect="1"/>
          </p:cNvPicPr>
          <p:nvPr/>
        </p:nvPicPr>
        <p:blipFill rotWithShape="1">
          <a:blip r:embed="rId2">
            <a:extLst>
              <a:ext uri="{28A0092B-C50C-407E-A947-70E740481C1C}">
                <a14:useLocalDpi xmlns:a14="http://schemas.microsoft.com/office/drawing/2010/main" val="0"/>
              </a:ext>
            </a:extLst>
          </a:blip>
          <a:srcRect b="35075"/>
          <a:stretch/>
        </p:blipFill>
        <p:spPr bwMode="auto">
          <a:xfrm>
            <a:off x="5840175" y="2215909"/>
            <a:ext cx="1025284" cy="88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Tes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4285" y="2455182"/>
            <a:ext cx="621617" cy="633805"/>
          </a:xfrm>
          <a:prstGeom prst="rect">
            <a:avLst/>
          </a:prstGeom>
        </p:spPr>
      </p:pic>
      <p:pic>
        <p:nvPicPr>
          <p:cNvPr id="14" name="Tes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4285" y="2455182"/>
            <a:ext cx="621617" cy="633805"/>
          </a:xfrm>
          <a:prstGeom prst="rect">
            <a:avLst/>
          </a:prstGeom>
        </p:spPr>
      </p:pic>
      <p:sp>
        <p:nvSpPr>
          <p:cNvPr id="15" name="Error DEV"/>
          <p:cNvSpPr/>
          <p:nvPr/>
        </p:nvSpPr>
        <p:spPr bwMode="auto">
          <a:xfrm>
            <a:off x="6540164" y="2725186"/>
            <a:ext cx="456787" cy="45678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800" b="1" dirty="0">
                <a:gradFill>
                  <a:gsLst>
                    <a:gs pos="0">
                      <a:srgbClr val="FFFFFF"/>
                    </a:gs>
                    <a:gs pos="100000">
                      <a:srgbClr val="FFFFFF"/>
                    </a:gs>
                  </a:gsLst>
                  <a:lin ang="5400000" scaled="0"/>
                </a:gradFill>
                <a:ea typeface="Segoe UI" pitchFamily="34" charset="0"/>
                <a:cs typeface="Segoe UI" pitchFamily="34" charset="0"/>
              </a:rPr>
              <a:t>X</a:t>
            </a:r>
          </a:p>
        </p:txBody>
      </p:sp>
      <p:pic>
        <p:nvPicPr>
          <p:cNvPr id="16" name="Tes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4285" y="2455182"/>
            <a:ext cx="621617" cy="633805"/>
          </a:xfrm>
          <a:prstGeom prst="rect">
            <a:avLst/>
          </a:prstGeom>
        </p:spPr>
      </p:pic>
      <p:pic>
        <p:nvPicPr>
          <p:cNvPr id="17" name="Tes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4285" y="2455182"/>
            <a:ext cx="621617" cy="633805"/>
          </a:xfrm>
          <a:prstGeom prst="rect">
            <a:avLst/>
          </a:prstGeom>
        </p:spPr>
      </p:pic>
      <p:pic>
        <p:nvPicPr>
          <p:cNvPr id="18" name="Tes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4285" y="2455182"/>
            <a:ext cx="621617" cy="633805"/>
          </a:xfrm>
          <a:prstGeom prst="rect">
            <a:avLst/>
          </a:prstGeom>
        </p:spPr>
      </p:pic>
      <p:grpSp>
        <p:nvGrpSpPr>
          <p:cNvPr id="19" name="Accepted DEV"/>
          <p:cNvGrpSpPr/>
          <p:nvPr/>
        </p:nvGrpSpPr>
        <p:grpSpPr>
          <a:xfrm>
            <a:off x="6540164" y="2725186"/>
            <a:ext cx="456787" cy="456787"/>
            <a:chOff x="4382751" y="3909289"/>
            <a:chExt cx="456852" cy="456852"/>
          </a:xfrm>
        </p:grpSpPr>
        <p:sp>
          <p:nvSpPr>
            <p:cNvPr id="20" name="Accepted"/>
            <p:cNvSpPr/>
            <p:nvPr/>
          </p:nvSpPr>
          <p:spPr bwMode="auto">
            <a:xfrm>
              <a:off x="4382751" y="3909289"/>
              <a:ext cx="456852" cy="456852"/>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800" b="1" dirty="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26"/>
            <p:cNvSpPr>
              <a:spLocks/>
            </p:cNvSpPr>
            <p:nvPr/>
          </p:nvSpPr>
          <p:spPr bwMode="auto">
            <a:xfrm>
              <a:off x="4460627" y="4004450"/>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gr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51" y="4138454"/>
            <a:ext cx="1406136" cy="2516779"/>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9297" y="4422890"/>
            <a:ext cx="1094542" cy="2151343"/>
          </a:xfrm>
          <a:prstGeom prst="rect">
            <a:avLst/>
          </a:prstGeom>
        </p:spPr>
      </p:pic>
      <p:sp>
        <p:nvSpPr>
          <p:cNvPr id="24" name="TextBox 23"/>
          <p:cNvSpPr txBox="1"/>
          <p:nvPr/>
        </p:nvSpPr>
        <p:spPr>
          <a:xfrm>
            <a:off x="890793" y="5186474"/>
            <a:ext cx="35732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tx1">
                        <a:lumMod val="50000"/>
                      </a:schemeClr>
                    </a:gs>
                    <a:gs pos="74000">
                      <a:schemeClr val="tx1">
                        <a:lumMod val="50000"/>
                      </a:schemeClr>
                    </a:gs>
                  </a:gsLst>
                  <a:lin ang="5400000" scaled="0"/>
                </a:gradFill>
              </a:rPr>
              <a:t>DEV</a:t>
            </a:r>
          </a:p>
        </p:txBody>
      </p:sp>
      <p:sp>
        <p:nvSpPr>
          <p:cNvPr id="25" name="TextBox 24"/>
          <p:cNvSpPr txBox="1"/>
          <p:nvPr/>
        </p:nvSpPr>
        <p:spPr>
          <a:xfrm>
            <a:off x="3427668" y="5186474"/>
            <a:ext cx="35477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bg1"/>
                    </a:gs>
                    <a:gs pos="30000">
                      <a:schemeClr val="bg1"/>
                    </a:gs>
                  </a:gsLst>
                  <a:lin ang="5400000" scaled="0"/>
                </a:gradFill>
              </a:rPr>
              <a:t>OPS</a:t>
            </a:r>
          </a:p>
        </p:txBody>
      </p:sp>
    </p:spTree>
    <p:extLst>
      <p:ext uri="{BB962C8B-B14F-4D97-AF65-F5344CB8AC3E}">
        <p14:creationId xmlns:p14="http://schemas.microsoft.com/office/powerpoint/2010/main" val="271140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000"/>
                                        <p:tgtEl>
                                          <p:spTgt spid="7"/>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700"/>
                            </p:stCondLst>
                            <p:childTnLst>
                              <p:par>
                                <p:cTn id="13" presetID="1"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par>
                          <p:cTn id="15" fill="hold">
                            <p:stCondLst>
                              <p:cond delay="1700"/>
                            </p:stCondLst>
                            <p:childTnLst>
                              <p:par>
                                <p:cTn id="16" presetID="42" presetClass="path" presetSubtype="0" accel="50000" decel="50000" fill="hold" nodeType="afterEffect">
                                  <p:stCondLst>
                                    <p:cond delay="500"/>
                                  </p:stCondLst>
                                  <p:childTnLst>
                                    <p:animMotion origin="layout" path="M 2.19811E-6 2.197E-6 L 0.33712 0.02814 " pathEditMode="relative" rAng="0" ptsTypes="AA">
                                      <p:cBhvr>
                                        <p:cTn id="17" dur="1000" fill="hold"/>
                                        <p:tgtEl>
                                          <p:spTgt spid="14"/>
                                        </p:tgtEl>
                                        <p:attrNameLst>
                                          <p:attrName>ppt_x</p:attrName>
                                          <p:attrName>ppt_y</p:attrName>
                                        </p:attrNameLst>
                                      </p:cBhvr>
                                      <p:rCtr x="16850" y="1407"/>
                                    </p:animMotion>
                                  </p:childTnLst>
                                </p:cTn>
                              </p:par>
                            </p:childTnLst>
                          </p:cTn>
                        </p:par>
                        <p:par>
                          <p:cTn id="18" fill="hold">
                            <p:stCondLst>
                              <p:cond delay="3200"/>
                            </p:stCondLst>
                            <p:childTnLst>
                              <p:par>
                                <p:cTn id="19" presetID="10" presetClass="entr" presetSubtype="0" fill="hold" grpId="0" nodeType="afterEffect">
                                  <p:stCondLst>
                                    <p:cond delay="3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4000"/>
                            </p:stCondLst>
                            <p:childTnLst>
                              <p:par>
                                <p:cTn id="23" presetID="10" presetClass="exit" presetSubtype="0" fill="hold" grpId="1" nodeType="afterEffect">
                                  <p:stCondLst>
                                    <p:cond delay="500"/>
                                  </p:stCondLst>
                                  <p:childTnLst>
                                    <p:animEffect transition="out" filter="fade">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par>
                                <p:cTn id="26" presetID="10" presetClass="exit" presetSubtype="0" fill="hold" nodeType="withEffect">
                                  <p:stCondLst>
                                    <p:cond delay="50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par>
                          <p:cTn id="29" fill="hold">
                            <p:stCondLst>
                              <p:cond delay="5000"/>
                            </p:stCondLst>
                            <p:childTnLst>
                              <p:par>
                                <p:cTn id="30" presetID="1" presetClass="entr" presetSubtype="0"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par>
                          <p:cTn id="32" fill="hold">
                            <p:stCondLst>
                              <p:cond delay="5000"/>
                            </p:stCondLst>
                            <p:childTnLst>
                              <p:par>
                                <p:cTn id="33" presetID="42" presetClass="path" presetSubtype="0" accel="50000" decel="50000" fill="hold" nodeType="afterEffect">
                                  <p:stCondLst>
                                    <p:cond delay="0"/>
                                  </p:stCondLst>
                                  <p:childTnLst>
                                    <p:animMotion origin="layout" path="M 2.19811E-6 2.197E-6 L 0.33712 0.02814 " pathEditMode="relative" rAng="0" ptsTypes="AA">
                                      <p:cBhvr>
                                        <p:cTn id="34" dur="1000" fill="hold"/>
                                        <p:tgtEl>
                                          <p:spTgt spid="16"/>
                                        </p:tgtEl>
                                        <p:attrNameLst>
                                          <p:attrName>ppt_x</p:attrName>
                                          <p:attrName>ppt_y</p:attrName>
                                        </p:attrNameLst>
                                      </p:cBhvr>
                                      <p:rCtr x="16850" y="1407"/>
                                    </p:animMotion>
                                  </p:childTnLst>
                                </p:cTn>
                              </p:par>
                            </p:childTnLst>
                          </p:cTn>
                        </p:par>
                        <p:par>
                          <p:cTn id="35" fill="hold">
                            <p:stCondLst>
                              <p:cond delay="6000"/>
                            </p:stCondLst>
                            <p:childTnLst>
                              <p:par>
                                <p:cTn id="36" presetID="10" presetClass="entr" presetSubtype="0" fill="hold" grpId="2"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par>
                          <p:cTn id="39" fill="hold">
                            <p:stCondLst>
                              <p:cond delay="6500"/>
                            </p:stCondLst>
                            <p:childTnLst>
                              <p:par>
                                <p:cTn id="40" presetID="10" presetClass="exit" presetSubtype="0" fill="hold" grpId="3" nodeType="afterEffect">
                                  <p:stCondLst>
                                    <p:cond delay="50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par>
                                <p:cTn id="43" presetID="10" presetClass="exit" presetSubtype="0" fill="hold" nodeType="withEffect">
                                  <p:stCondLst>
                                    <p:cond delay="500"/>
                                  </p:stCondLst>
                                  <p:childTnLst>
                                    <p:animEffect transition="out" filter="fade">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childTnLst>
                          </p:cTn>
                        </p:par>
                        <p:par>
                          <p:cTn id="46" fill="hold">
                            <p:stCondLst>
                              <p:cond delay="7500"/>
                            </p:stCondLst>
                            <p:childTnLst>
                              <p:par>
                                <p:cTn id="47" presetID="1"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par>
                          <p:cTn id="49" fill="hold">
                            <p:stCondLst>
                              <p:cond delay="7500"/>
                            </p:stCondLst>
                            <p:childTnLst>
                              <p:par>
                                <p:cTn id="50" presetID="42" presetClass="path" presetSubtype="0" accel="50000" decel="50000" fill="hold" nodeType="afterEffect">
                                  <p:stCondLst>
                                    <p:cond delay="0"/>
                                  </p:stCondLst>
                                  <p:childTnLst>
                                    <p:animMotion origin="layout" path="M 2.19811E-6 2.197E-6 L 0.33712 0.02814 " pathEditMode="relative" rAng="0" ptsTypes="AA">
                                      <p:cBhvr>
                                        <p:cTn id="51" dur="1000" fill="hold"/>
                                        <p:tgtEl>
                                          <p:spTgt spid="17"/>
                                        </p:tgtEl>
                                        <p:attrNameLst>
                                          <p:attrName>ppt_x</p:attrName>
                                          <p:attrName>ppt_y</p:attrName>
                                        </p:attrNameLst>
                                      </p:cBhvr>
                                      <p:rCtr x="16850" y="1407"/>
                                    </p:animMotion>
                                  </p:childTnLst>
                                </p:cTn>
                              </p:par>
                            </p:childTnLst>
                          </p:cTn>
                        </p:par>
                        <p:par>
                          <p:cTn id="52" fill="hold">
                            <p:stCondLst>
                              <p:cond delay="8500"/>
                            </p:stCondLst>
                            <p:childTnLst>
                              <p:par>
                                <p:cTn id="53" presetID="10" presetClass="entr" presetSubtype="0" fill="hold" grpId="4"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par>
                          <p:cTn id="56" fill="hold">
                            <p:stCondLst>
                              <p:cond delay="9000"/>
                            </p:stCondLst>
                            <p:childTnLst>
                              <p:par>
                                <p:cTn id="57" presetID="10" presetClass="exit" presetSubtype="0" fill="hold" grpId="5" nodeType="afterEffect">
                                  <p:stCondLst>
                                    <p:cond delay="500"/>
                                  </p:stCondLst>
                                  <p:childTnLst>
                                    <p:animEffect transition="out" filter="fade">
                                      <p:cBhvr>
                                        <p:cTn id="58" dur="500"/>
                                        <p:tgtEl>
                                          <p:spTgt spid="15"/>
                                        </p:tgtEl>
                                      </p:cBhvr>
                                    </p:animEffect>
                                    <p:set>
                                      <p:cBhvr>
                                        <p:cTn id="59" dur="1" fill="hold">
                                          <p:stCondLst>
                                            <p:cond delay="499"/>
                                          </p:stCondLst>
                                        </p:cTn>
                                        <p:tgtEl>
                                          <p:spTgt spid="15"/>
                                        </p:tgtEl>
                                        <p:attrNameLst>
                                          <p:attrName>style.visibility</p:attrName>
                                        </p:attrNameLst>
                                      </p:cBhvr>
                                      <p:to>
                                        <p:strVal val="hidden"/>
                                      </p:to>
                                    </p:set>
                                  </p:childTnLst>
                                </p:cTn>
                              </p:par>
                              <p:par>
                                <p:cTn id="60" presetID="10" presetClass="exit" presetSubtype="0" fill="hold" nodeType="withEffect">
                                  <p:stCondLst>
                                    <p:cond delay="500"/>
                                  </p:stCondLst>
                                  <p:childTnLst>
                                    <p:animEffect transition="out" filter="fade">
                                      <p:cBhvr>
                                        <p:cTn id="61" dur="500"/>
                                        <p:tgtEl>
                                          <p:spTgt spid="17"/>
                                        </p:tgtEl>
                                      </p:cBhvr>
                                    </p:animEffect>
                                    <p:set>
                                      <p:cBhvr>
                                        <p:cTn id="62" dur="1" fill="hold">
                                          <p:stCondLst>
                                            <p:cond delay="499"/>
                                          </p:stCondLst>
                                        </p:cTn>
                                        <p:tgtEl>
                                          <p:spTgt spid="17"/>
                                        </p:tgtEl>
                                        <p:attrNameLst>
                                          <p:attrName>style.visibility</p:attrName>
                                        </p:attrNameLst>
                                      </p:cBhvr>
                                      <p:to>
                                        <p:strVal val="hidden"/>
                                      </p:to>
                                    </p:set>
                                  </p:childTnLst>
                                </p:cTn>
                              </p:par>
                            </p:childTnLst>
                          </p:cTn>
                        </p:par>
                        <p:par>
                          <p:cTn id="63" fill="hold">
                            <p:stCondLst>
                              <p:cond delay="10000"/>
                            </p:stCondLst>
                            <p:childTnLst>
                              <p:par>
                                <p:cTn id="64" presetID="1" presetClass="entr" presetSubtype="0" fill="hold" nodeType="afterEffect">
                                  <p:stCondLst>
                                    <p:cond delay="0"/>
                                  </p:stCondLst>
                                  <p:childTnLst>
                                    <p:set>
                                      <p:cBhvr>
                                        <p:cTn id="65" dur="1" fill="hold">
                                          <p:stCondLst>
                                            <p:cond delay="0"/>
                                          </p:stCondLst>
                                        </p:cTn>
                                        <p:tgtEl>
                                          <p:spTgt spid="18"/>
                                        </p:tgtEl>
                                        <p:attrNameLst>
                                          <p:attrName>style.visibility</p:attrName>
                                        </p:attrNameLst>
                                      </p:cBhvr>
                                      <p:to>
                                        <p:strVal val="visible"/>
                                      </p:to>
                                    </p:set>
                                  </p:childTnLst>
                                </p:cTn>
                              </p:par>
                            </p:childTnLst>
                          </p:cTn>
                        </p:par>
                        <p:par>
                          <p:cTn id="66" fill="hold">
                            <p:stCondLst>
                              <p:cond delay="10000"/>
                            </p:stCondLst>
                            <p:childTnLst>
                              <p:par>
                                <p:cTn id="67" presetID="42" presetClass="path" presetSubtype="0" accel="50000" decel="50000" fill="hold" nodeType="afterEffect">
                                  <p:stCondLst>
                                    <p:cond delay="0"/>
                                  </p:stCondLst>
                                  <p:childTnLst>
                                    <p:animMotion origin="layout" path="M 2.19811E-6 2.197E-6 L 0.33712 0.02814 " pathEditMode="relative" rAng="0" ptsTypes="AA">
                                      <p:cBhvr>
                                        <p:cTn id="68" dur="1000" fill="hold"/>
                                        <p:tgtEl>
                                          <p:spTgt spid="18"/>
                                        </p:tgtEl>
                                        <p:attrNameLst>
                                          <p:attrName>ppt_x</p:attrName>
                                          <p:attrName>ppt_y</p:attrName>
                                        </p:attrNameLst>
                                      </p:cBhvr>
                                      <p:rCtr x="16850" y="1407"/>
                                    </p:animMotion>
                                  </p:childTnLst>
                                </p:cTn>
                              </p:par>
                            </p:childTnLst>
                          </p:cTn>
                        </p:par>
                        <p:par>
                          <p:cTn id="69" fill="hold">
                            <p:stCondLst>
                              <p:cond delay="11000"/>
                            </p:stCondLst>
                            <p:childTnLst>
                              <p:par>
                                <p:cTn id="70" presetID="10" presetClass="entr" presetSubtype="0" fill="hold"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par>
                                <p:cTn id="73" presetID="10" presetClass="exit" presetSubtype="0" fill="hold" nodeType="withEffect">
                                  <p:stCondLst>
                                    <p:cond delay="1000"/>
                                  </p:stCondLst>
                                  <p:childTnLst>
                                    <p:animEffect transition="out" filter="fade">
                                      <p:cBhvr>
                                        <p:cTn id="74" dur="500"/>
                                        <p:tgtEl>
                                          <p:spTgt spid="18"/>
                                        </p:tgtEl>
                                      </p:cBhvr>
                                    </p:animEffect>
                                    <p:set>
                                      <p:cBhvr>
                                        <p:cTn id="75" dur="1" fill="hold">
                                          <p:stCondLst>
                                            <p:cond delay="499"/>
                                          </p:stCondLst>
                                        </p:cTn>
                                        <p:tgtEl>
                                          <p:spTgt spid="18"/>
                                        </p:tgtEl>
                                        <p:attrNameLst>
                                          <p:attrName>style.visibility</p:attrName>
                                        </p:attrNameLst>
                                      </p:cBhvr>
                                      <p:to>
                                        <p:strVal val="hidden"/>
                                      </p:to>
                                    </p:set>
                                  </p:childTnLst>
                                </p:cTn>
                              </p:par>
                            </p:childTnLst>
                          </p:cTn>
                        </p:par>
                        <p:par>
                          <p:cTn id="76" fill="hold">
                            <p:stCondLst>
                              <p:cond delay="12500"/>
                            </p:stCondLst>
                            <p:childTnLst>
                              <p:par>
                                <p:cTn id="77" presetID="10" presetClass="entr" presetSubtype="0" fill="hold" grpId="0" nodeType="after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animBg="1"/>
      <p:bldP spid="15" grpId="1" animBg="1"/>
      <p:bldP spid="15" grpId="2" animBg="1"/>
      <p:bldP spid="15" grpId="3" animBg="1"/>
      <p:bldP spid="15" grpId="4" animBg="1"/>
      <p:bldP spid="15" grpId="5"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511457"/>
          </a:xfrm>
        </p:spPr>
        <p:txBody>
          <a:bodyPr/>
          <a:lstStyle/>
          <a:p>
            <a:r>
              <a:rPr lang="en-US" dirty="0"/>
              <a:t>Custom build agents extend the default Hosted agent</a:t>
            </a:r>
          </a:p>
          <a:p>
            <a:r>
              <a:rPr lang="en-US" dirty="0"/>
              <a:t>Pool sets of agents to build in parallel</a:t>
            </a:r>
          </a:p>
          <a:p>
            <a:r>
              <a:rPr lang="en-US" dirty="0"/>
              <a:t>Agent is cross platform</a:t>
            </a:r>
          </a:p>
          <a:p>
            <a:r>
              <a:rPr lang="en-US" dirty="0"/>
              <a:t>Cross-platform agent runs on-premises or in the cloud</a:t>
            </a:r>
          </a:p>
        </p:txBody>
      </p:sp>
      <p:sp>
        <p:nvSpPr>
          <p:cNvPr id="2" name="Title 1"/>
          <p:cNvSpPr>
            <a:spLocks noGrp="1"/>
          </p:cNvSpPr>
          <p:nvPr>
            <p:ph type="title"/>
          </p:nvPr>
        </p:nvSpPr>
        <p:spPr/>
        <p:txBody>
          <a:bodyPr/>
          <a:lstStyle/>
          <a:p>
            <a:r>
              <a:rPr lang="en-US" dirty="0"/>
              <a:t>Building with agents</a:t>
            </a:r>
          </a:p>
        </p:txBody>
      </p:sp>
    </p:spTree>
    <p:extLst>
      <p:ext uri="{BB962C8B-B14F-4D97-AF65-F5344CB8AC3E}">
        <p14:creationId xmlns:p14="http://schemas.microsoft.com/office/powerpoint/2010/main" val="220363628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a:t>
            </a:r>
          </a:p>
        </p:txBody>
      </p:sp>
      <p:sp>
        <p:nvSpPr>
          <p:cNvPr id="3" name="Isosceles Triangle 2"/>
          <p:cNvSpPr/>
          <p:nvPr/>
        </p:nvSpPr>
        <p:spPr bwMode="auto">
          <a:xfrm rot="5400000" flipH="1">
            <a:off x="9512560" y="4324611"/>
            <a:ext cx="510159" cy="439792"/>
          </a:xfrm>
          <a:prstGeom prst="triangle">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flipV="1">
            <a:off x="2127054" y="4501609"/>
            <a:ext cx="7452000" cy="720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flipV="1">
            <a:off x="8832850" y="4499672"/>
            <a:ext cx="762000" cy="85027"/>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flipV="1">
            <a:off x="7370234" y="4499674"/>
            <a:ext cx="1119716" cy="85025"/>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flipV="1">
            <a:off x="5643034" y="4499674"/>
            <a:ext cx="1367366" cy="85025"/>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flipV="1">
            <a:off x="3966634" y="4499674"/>
            <a:ext cx="1341966" cy="85025"/>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239192" y="2282078"/>
            <a:ext cx="4449971" cy="4450143"/>
          </a:xfrm>
          <a:prstGeom prst="rect">
            <a:avLst/>
          </a:prstGeom>
        </p:spPr>
      </p:pic>
      <p:sp>
        <p:nvSpPr>
          <p:cNvPr id="10" name="Rectangle 9"/>
          <p:cNvSpPr/>
          <p:nvPr/>
        </p:nvSpPr>
        <p:spPr bwMode="auto">
          <a:xfrm flipV="1">
            <a:off x="2461684" y="4499675"/>
            <a:ext cx="1176866" cy="85024"/>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6219813" y="1990821"/>
            <a:ext cx="1901202" cy="2522098"/>
            <a:chOff x="5701653" y="1978121"/>
            <a:chExt cx="1901202" cy="2522098"/>
          </a:xfrm>
        </p:grpSpPr>
        <p:pic>
          <p:nvPicPr>
            <p:cNvPr id="12" name="Picture 11"/>
            <p:cNvPicPr>
              <a:picLocks noChangeAspect="1"/>
            </p:cNvPicPr>
            <p:nvPr/>
          </p:nvPicPr>
          <p:blipFill>
            <a:blip r:embed="rId3"/>
            <a:stretch>
              <a:fillRect/>
            </a:stretch>
          </p:blipFill>
          <p:spPr>
            <a:xfrm>
              <a:off x="6030454" y="3700379"/>
              <a:ext cx="1293456" cy="799840"/>
            </a:xfrm>
            <a:prstGeom prst="rect">
              <a:avLst/>
            </a:prstGeom>
          </p:spPr>
        </p:pic>
        <p:pic>
          <p:nvPicPr>
            <p:cNvPr id="13" name="Picture 12"/>
            <p:cNvPicPr>
              <a:picLocks noChangeAspect="1"/>
            </p:cNvPicPr>
            <p:nvPr/>
          </p:nvPicPr>
          <p:blipFill>
            <a:blip r:embed="rId4"/>
            <a:stretch>
              <a:fillRect/>
            </a:stretch>
          </p:blipFill>
          <p:spPr>
            <a:xfrm flipV="1">
              <a:off x="5892979" y="2465446"/>
              <a:ext cx="1102383" cy="1498554"/>
            </a:xfrm>
            <a:prstGeom prst="rect">
              <a:avLst/>
            </a:prstGeom>
          </p:spPr>
        </p:pic>
        <p:sp>
          <p:nvSpPr>
            <p:cNvPr id="14" name="Freeform 95"/>
            <p:cNvSpPr>
              <a:spLocks/>
            </p:cNvSpPr>
            <p:nvPr/>
          </p:nvSpPr>
          <p:spPr bwMode="auto">
            <a:xfrm flipH="1">
              <a:off x="5701653" y="1978121"/>
              <a:ext cx="1426107" cy="92614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0C0">
                <a:alpha val="27000"/>
              </a:srgbClr>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2800" kern="0">
                <a:solidFill>
                  <a:srgbClr val="000000"/>
                </a:solidFill>
              </a:endParaRPr>
            </a:p>
          </p:txBody>
        </p:sp>
        <p:sp>
          <p:nvSpPr>
            <p:cNvPr id="15" name="Freeform 95"/>
            <p:cNvSpPr>
              <a:spLocks/>
            </p:cNvSpPr>
            <p:nvPr/>
          </p:nvSpPr>
          <p:spPr bwMode="auto">
            <a:xfrm flipH="1">
              <a:off x="6053201" y="2052432"/>
              <a:ext cx="1549654" cy="100637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3BDEF">
                <a:alpha val="9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800" kern="0">
                <a:solidFill>
                  <a:srgbClr val="505050"/>
                </a:solidFill>
              </a:endParaRPr>
            </a:p>
          </p:txBody>
        </p:sp>
        <p:sp>
          <p:nvSpPr>
            <p:cNvPr id="16" name="TextBox 15"/>
            <p:cNvSpPr txBox="1"/>
            <p:nvPr/>
          </p:nvSpPr>
          <p:spPr>
            <a:xfrm>
              <a:off x="6187440" y="2299985"/>
              <a:ext cx="1306581" cy="584775"/>
            </a:xfrm>
            <a:prstGeom prst="rect">
              <a:avLst/>
            </a:prstGeom>
            <a:noFill/>
          </p:spPr>
          <p:txBody>
            <a:bodyPr wrap="square" rtlCol="0">
              <a:spAutoFit/>
            </a:bodyPr>
            <a:lstStyle/>
            <a:p>
              <a:pPr algn="ctr">
                <a:defRPr/>
              </a:pPr>
              <a:r>
                <a:rPr lang="en-US" sz="1600" kern="0" dirty="0">
                  <a:solidFill>
                    <a:srgbClr val="FFFFFF"/>
                  </a:solidFill>
                  <a:latin typeface="Segoe UI Light"/>
                  <a:cs typeface="Arial" pitchFamily="34" charset="0"/>
                </a:rPr>
                <a:t>Cloud</a:t>
              </a:r>
              <a:br>
                <a:rPr lang="en-US" sz="1600" kern="0" dirty="0">
                  <a:solidFill>
                    <a:srgbClr val="FFFFFF"/>
                  </a:solidFill>
                  <a:latin typeface="Segoe UI Light"/>
                  <a:cs typeface="Arial" pitchFamily="34" charset="0"/>
                </a:rPr>
              </a:br>
              <a:r>
                <a:rPr lang="en-US" sz="1600" kern="0" dirty="0">
                  <a:solidFill>
                    <a:srgbClr val="FFFFFF"/>
                  </a:solidFill>
                  <a:latin typeface="Segoe UI Light"/>
                  <a:cs typeface="Arial" pitchFamily="34" charset="0"/>
                </a:rPr>
                <a:t>Load Testing</a:t>
              </a:r>
            </a:p>
          </p:txBody>
        </p:sp>
      </p:grpSp>
      <p:grpSp>
        <p:nvGrpSpPr>
          <p:cNvPr id="17" name="Group 16"/>
          <p:cNvGrpSpPr/>
          <p:nvPr/>
        </p:nvGrpSpPr>
        <p:grpSpPr>
          <a:xfrm>
            <a:off x="4529359" y="3008346"/>
            <a:ext cx="1868892" cy="1702699"/>
            <a:chOff x="3840480" y="3008346"/>
            <a:chExt cx="1868892" cy="1702699"/>
          </a:xfrm>
        </p:grpSpPr>
        <p:sp>
          <p:nvSpPr>
            <p:cNvPr id="18" name="TextBox 17"/>
            <p:cNvSpPr txBox="1"/>
            <p:nvPr/>
          </p:nvSpPr>
          <p:spPr>
            <a:xfrm>
              <a:off x="3840480" y="3008346"/>
              <a:ext cx="1868892" cy="584775"/>
            </a:xfrm>
            <a:prstGeom prst="rect">
              <a:avLst/>
            </a:prstGeom>
            <a:noFill/>
          </p:spPr>
          <p:txBody>
            <a:bodyPr wrap="square" rtlCol="0" anchor="ctr" anchorCtr="0">
              <a:spAutoFit/>
            </a:bodyPr>
            <a:lstStyle/>
            <a:p>
              <a:pPr algn="ctr">
                <a:defRPr/>
              </a:pPr>
              <a:r>
                <a:rPr lang="en-US" sz="1600" kern="0" dirty="0">
                  <a:gradFill>
                    <a:gsLst>
                      <a:gs pos="0">
                        <a:schemeClr val="accent1"/>
                      </a:gs>
                      <a:gs pos="100000">
                        <a:schemeClr val="accent1"/>
                      </a:gs>
                    </a:gsLst>
                  </a:gradFill>
                  <a:cs typeface="Arial" pitchFamily="34" charset="0"/>
                </a:rPr>
                <a:t>Integration testing</a:t>
              </a:r>
            </a:p>
            <a:p>
              <a:pPr algn="ctr">
                <a:defRPr/>
              </a:pPr>
              <a:r>
                <a:rPr lang="en-US" sz="1600" kern="0" dirty="0">
                  <a:gradFill>
                    <a:gsLst>
                      <a:gs pos="0">
                        <a:schemeClr val="accent1"/>
                      </a:gs>
                      <a:gs pos="100000">
                        <a:schemeClr val="accent1"/>
                      </a:gs>
                    </a:gsLst>
                  </a:gradFill>
                  <a:cs typeface="Arial" pitchFamily="34" charset="0"/>
                </a:rPr>
                <a:t>environment</a:t>
              </a:r>
            </a:p>
          </p:txBody>
        </p:sp>
        <p:cxnSp>
          <p:nvCxnSpPr>
            <p:cNvPr id="19" name="Straight Connector 18"/>
            <p:cNvCxnSpPr/>
            <p:nvPr/>
          </p:nvCxnSpPr>
          <p:spPr>
            <a:xfrm flipV="1">
              <a:off x="4774926" y="3726229"/>
              <a:ext cx="0" cy="695750"/>
            </a:xfrm>
            <a:prstGeom prst="line">
              <a:avLst/>
            </a:prstGeom>
            <a:ln w="38100" cap="rnd">
              <a:solidFill>
                <a:srgbClr val="3D85CD"/>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0" name="Oval 19"/>
            <p:cNvSpPr/>
            <p:nvPr/>
          </p:nvSpPr>
          <p:spPr bwMode="auto">
            <a:xfrm>
              <a:off x="4592048" y="4345288"/>
              <a:ext cx="365757" cy="365757"/>
            </a:xfrm>
            <a:prstGeom prst="ellipse">
              <a:avLst/>
            </a:prstGeom>
            <a:solidFill>
              <a:schemeClr val="bg1"/>
            </a:solidFill>
            <a:ln w="38100" cmpd="sng">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p:cNvGrpSpPr/>
          <p:nvPr/>
        </p:nvGrpSpPr>
        <p:grpSpPr>
          <a:xfrm>
            <a:off x="2696590" y="4345288"/>
            <a:ext cx="2202126" cy="1751140"/>
            <a:chOff x="2339395" y="4345288"/>
            <a:chExt cx="2202126" cy="1751140"/>
          </a:xfrm>
        </p:grpSpPr>
        <p:sp>
          <p:nvSpPr>
            <p:cNvPr id="22" name="TextBox 21"/>
            <p:cNvSpPr txBox="1"/>
            <p:nvPr/>
          </p:nvSpPr>
          <p:spPr>
            <a:xfrm>
              <a:off x="2339395" y="5511653"/>
              <a:ext cx="2202126" cy="584775"/>
            </a:xfrm>
            <a:prstGeom prst="rect">
              <a:avLst/>
            </a:prstGeom>
            <a:noFill/>
          </p:spPr>
          <p:txBody>
            <a:bodyPr wrap="square" rtlCol="0" anchor="ctr" anchorCtr="0">
              <a:spAutoFit/>
            </a:bodyPr>
            <a:lstStyle/>
            <a:p>
              <a:pPr algn="ctr">
                <a:defRPr/>
              </a:pPr>
              <a:r>
                <a:rPr lang="en-US" sz="1600" kern="0" dirty="0">
                  <a:gradFill>
                    <a:gsLst>
                      <a:gs pos="0">
                        <a:schemeClr val="accent1"/>
                      </a:gs>
                      <a:gs pos="100000">
                        <a:schemeClr val="accent1"/>
                      </a:gs>
                    </a:gsLst>
                  </a:gradFill>
                  <a:cs typeface="Arial" pitchFamily="34" charset="0"/>
                </a:rPr>
                <a:t>Automated functional testing environment</a:t>
              </a:r>
            </a:p>
          </p:txBody>
        </p:sp>
        <p:cxnSp>
          <p:nvCxnSpPr>
            <p:cNvPr id="23" name="Straight Connector 22"/>
            <p:cNvCxnSpPr/>
            <p:nvPr/>
          </p:nvCxnSpPr>
          <p:spPr>
            <a:xfrm>
              <a:off x="3440458" y="4700300"/>
              <a:ext cx="0" cy="695750"/>
            </a:xfrm>
            <a:prstGeom prst="line">
              <a:avLst/>
            </a:prstGeom>
            <a:ln w="38100" cap="rnd">
              <a:solidFill>
                <a:srgbClr val="3D85CD"/>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auto">
            <a:xfrm>
              <a:off x="3257580" y="4345288"/>
              <a:ext cx="365757" cy="365757"/>
            </a:xfrm>
            <a:prstGeom prst="ellipse">
              <a:avLst/>
            </a:prstGeom>
            <a:solidFill>
              <a:schemeClr val="bg1"/>
            </a:solidFill>
            <a:ln w="38100" cmpd="sng">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5" name="Oval 24"/>
          <p:cNvSpPr/>
          <p:nvPr/>
        </p:nvSpPr>
        <p:spPr bwMode="auto">
          <a:xfrm>
            <a:off x="2044699" y="4334411"/>
            <a:ext cx="394343" cy="394343"/>
          </a:xfrm>
          <a:prstGeom prst="ellipse">
            <a:avLst/>
          </a:prstGeom>
          <a:solidFill>
            <a:srgbClr val="3D85CD"/>
          </a:solidFill>
          <a:ln w="76200">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8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3</a:t>
            </a:r>
          </a:p>
        </p:txBody>
      </p:sp>
      <p:grpSp>
        <p:nvGrpSpPr>
          <p:cNvPr id="26" name="Group 25"/>
          <p:cNvGrpSpPr/>
          <p:nvPr/>
        </p:nvGrpSpPr>
        <p:grpSpPr>
          <a:xfrm>
            <a:off x="6386089" y="4345288"/>
            <a:ext cx="1611833" cy="1710752"/>
            <a:chOff x="5882639" y="4345288"/>
            <a:chExt cx="1611833" cy="1710752"/>
          </a:xfrm>
        </p:grpSpPr>
        <p:cxnSp>
          <p:nvCxnSpPr>
            <p:cNvPr id="27" name="Straight Connector 26"/>
            <p:cNvCxnSpPr/>
            <p:nvPr/>
          </p:nvCxnSpPr>
          <p:spPr>
            <a:xfrm>
              <a:off x="6688555" y="4700300"/>
              <a:ext cx="0" cy="695750"/>
            </a:xfrm>
            <a:prstGeom prst="line">
              <a:avLst/>
            </a:prstGeom>
            <a:ln w="38100" cap="rnd">
              <a:solidFill>
                <a:srgbClr val="3D85CD"/>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882639" y="5471265"/>
              <a:ext cx="1611833" cy="584775"/>
            </a:xfrm>
            <a:prstGeom prst="rect">
              <a:avLst/>
            </a:prstGeom>
            <a:noFill/>
          </p:spPr>
          <p:txBody>
            <a:bodyPr wrap="square" rtlCol="0" anchor="ctr" anchorCtr="0">
              <a:spAutoFit/>
            </a:bodyPr>
            <a:lstStyle/>
            <a:p>
              <a:pPr algn="ctr">
                <a:defRPr/>
              </a:pPr>
              <a:r>
                <a:rPr lang="en-US" sz="1600" kern="0" dirty="0">
                  <a:gradFill>
                    <a:gsLst>
                      <a:gs pos="0">
                        <a:schemeClr val="accent1"/>
                      </a:gs>
                      <a:gs pos="100000">
                        <a:schemeClr val="accent1"/>
                      </a:gs>
                    </a:gsLst>
                  </a:gradFill>
                  <a:cs typeface="Arial" pitchFamily="34" charset="0"/>
                </a:rPr>
                <a:t>Pre-production environment</a:t>
              </a:r>
            </a:p>
          </p:txBody>
        </p:sp>
        <p:sp>
          <p:nvSpPr>
            <p:cNvPr id="29" name="Oval 28"/>
            <p:cNvSpPr/>
            <p:nvPr/>
          </p:nvSpPr>
          <p:spPr bwMode="auto">
            <a:xfrm>
              <a:off x="6505677" y="4345288"/>
              <a:ext cx="365757" cy="365757"/>
            </a:xfrm>
            <a:prstGeom prst="ellipse">
              <a:avLst/>
            </a:prstGeom>
            <a:solidFill>
              <a:schemeClr val="bg1"/>
            </a:solidFill>
            <a:ln w="38100" cmpd="sng">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Group 29"/>
          <p:cNvGrpSpPr/>
          <p:nvPr/>
        </p:nvGrpSpPr>
        <p:grpSpPr>
          <a:xfrm>
            <a:off x="7985759" y="3011734"/>
            <a:ext cx="1320801" cy="1699311"/>
            <a:chOff x="8310879" y="3011734"/>
            <a:chExt cx="1320801" cy="1699311"/>
          </a:xfrm>
        </p:grpSpPr>
        <p:cxnSp>
          <p:nvCxnSpPr>
            <p:cNvPr id="31" name="Straight Connector 30"/>
            <p:cNvCxnSpPr/>
            <p:nvPr/>
          </p:nvCxnSpPr>
          <p:spPr>
            <a:xfrm flipV="1">
              <a:off x="8971279" y="3726229"/>
              <a:ext cx="0" cy="695750"/>
            </a:xfrm>
            <a:prstGeom prst="line">
              <a:avLst/>
            </a:prstGeom>
            <a:ln w="38100" cap="rnd">
              <a:solidFill>
                <a:srgbClr val="3D85CD"/>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8788401" y="4345288"/>
              <a:ext cx="365757" cy="365757"/>
            </a:xfrm>
            <a:prstGeom prst="ellipse">
              <a:avLst/>
            </a:prstGeom>
            <a:solidFill>
              <a:schemeClr val="bg1"/>
            </a:solidFill>
            <a:ln w="38100" cmpd="sng">
              <a:solidFill>
                <a:srgbClr val="3D85C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p:cNvSpPr txBox="1"/>
            <p:nvPr/>
          </p:nvSpPr>
          <p:spPr>
            <a:xfrm>
              <a:off x="8310879" y="3011734"/>
              <a:ext cx="1320801" cy="584775"/>
            </a:xfrm>
            <a:prstGeom prst="rect">
              <a:avLst/>
            </a:prstGeom>
            <a:noFill/>
          </p:spPr>
          <p:txBody>
            <a:bodyPr wrap="square" rtlCol="0" anchor="ctr" anchorCtr="0">
              <a:spAutoFit/>
            </a:bodyPr>
            <a:lstStyle/>
            <a:p>
              <a:pPr algn="ctr">
                <a:defRPr/>
              </a:pPr>
              <a:r>
                <a:rPr lang="en-US" sz="1600" kern="0" dirty="0">
                  <a:gradFill>
                    <a:gsLst>
                      <a:gs pos="0">
                        <a:schemeClr val="accent1"/>
                      </a:gs>
                      <a:gs pos="100000">
                        <a:schemeClr val="accent1"/>
                      </a:gs>
                    </a:gsLst>
                  </a:gradFill>
                  <a:cs typeface="Arial" pitchFamily="34" charset="0"/>
                </a:rPr>
                <a:t>Staging</a:t>
              </a:r>
            </a:p>
            <a:p>
              <a:pPr algn="ctr">
                <a:defRPr/>
              </a:pPr>
              <a:r>
                <a:rPr lang="en-US" sz="1600" kern="0" dirty="0">
                  <a:gradFill>
                    <a:gsLst>
                      <a:gs pos="0">
                        <a:schemeClr val="accent1"/>
                      </a:gs>
                      <a:gs pos="100000">
                        <a:schemeClr val="accent1"/>
                      </a:gs>
                    </a:gsLst>
                  </a:gradFill>
                  <a:cs typeface="Arial" pitchFamily="34" charset="0"/>
                </a:rPr>
                <a:t>environment</a:t>
              </a:r>
            </a:p>
          </p:txBody>
        </p:sp>
      </p:grpSp>
      <p:sp>
        <p:nvSpPr>
          <p:cNvPr id="34" name="Rectangle 33"/>
          <p:cNvSpPr/>
          <p:nvPr/>
        </p:nvSpPr>
        <p:spPr>
          <a:xfrm>
            <a:off x="10045728" y="4315921"/>
            <a:ext cx="2292615" cy="461665"/>
          </a:xfrm>
          <a:prstGeom prst="rect">
            <a:avLst/>
          </a:prstGeom>
        </p:spPr>
        <p:txBody>
          <a:bodyPr wrap="none">
            <a:spAutoFit/>
          </a:bodyPr>
          <a:lstStyle/>
          <a:p>
            <a:r>
              <a:rPr lang="en-US" sz="2400" kern="0" dirty="0">
                <a:gradFill>
                  <a:gsLst>
                    <a:gs pos="0">
                      <a:srgbClr val="F6931A"/>
                    </a:gs>
                    <a:gs pos="100000">
                      <a:srgbClr val="F6931A"/>
                    </a:gs>
                  </a:gsLst>
                  <a:lin ang="0" scaled="0"/>
                </a:gradFill>
                <a:latin typeface="Segoe UI Light"/>
                <a:cs typeface="Arial" pitchFamily="34" charset="0"/>
              </a:rPr>
              <a:t>Monitor + Learn</a:t>
            </a:r>
            <a:endParaRPr lang="en-US" dirty="0">
              <a:gradFill>
                <a:gsLst>
                  <a:gs pos="0">
                    <a:srgbClr val="F6931A"/>
                  </a:gs>
                  <a:gs pos="100000">
                    <a:srgbClr val="F6931A"/>
                  </a:gs>
                </a:gsLst>
                <a:lin ang="0" scaled="0"/>
              </a:gradFill>
            </a:endParaRPr>
          </a:p>
        </p:txBody>
      </p:sp>
      <p:sp>
        <p:nvSpPr>
          <p:cNvPr id="35" name="Isosceles Triangle 34"/>
          <p:cNvSpPr/>
          <p:nvPr/>
        </p:nvSpPr>
        <p:spPr bwMode="auto">
          <a:xfrm rot="5400000" flipH="1">
            <a:off x="9518909" y="4316673"/>
            <a:ext cx="510159" cy="439792"/>
          </a:xfrm>
          <a:prstGeom prst="triangle">
            <a:avLst/>
          </a:prstGeom>
          <a:solidFill>
            <a:srgbClr val="F693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03491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9"/>
                                        </p:tgtEl>
                                        <p:attrNameLst>
                                          <p:attrName>r</p:attrName>
                                        </p:attrNameLst>
                                      </p:cBhvr>
                                    </p:animRot>
                                  </p:childTnLst>
                                </p:cTn>
                              </p:par>
                              <p:par>
                                <p:cTn id="7" presetID="22" presetClass="entr" presetSubtype="4"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animEffect transition="in" filter="wipe(down)">
                                      <p:cBhvr>
                                        <p:cTn id="9" dur="500"/>
                                        <p:tgtEl>
                                          <p:spTgt spid="25"/>
                                        </p:tgtEl>
                                      </p:cBhvr>
                                    </p:animEffect>
                                  </p:childTnLst>
                                </p:cTn>
                              </p:par>
                            </p:childTnLst>
                          </p:cTn>
                        </p:par>
                        <p:par>
                          <p:cTn id="10" fill="hold">
                            <p:stCondLst>
                              <p:cond delay="1000"/>
                            </p:stCondLst>
                            <p:childTnLst>
                              <p:par>
                                <p:cTn id="11" presetID="10" presetClass="entr" presetSubtype="0" fill="hold" grpId="0" nodeType="after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2000"/>
                            </p:stCondLst>
                            <p:childTnLst>
                              <p:par>
                                <p:cTn id="18" presetID="10" presetClass="entr" presetSubtype="0" fill="hold" grpId="0" nodeType="afterEffect">
                                  <p:stCondLst>
                                    <p:cond delay="5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5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3000"/>
                            </p:stCondLst>
                            <p:childTnLst>
                              <p:par>
                                <p:cTn id="25" presetID="10" presetClass="entr" presetSubtype="0" fill="hold" grpId="0" nodeType="afterEffect">
                                  <p:stCondLst>
                                    <p:cond delay="5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par>
                          <p:cTn id="31" fill="hold">
                            <p:stCondLst>
                              <p:cond delay="4000"/>
                            </p:stCondLst>
                            <p:childTnLst>
                              <p:par>
                                <p:cTn id="32" presetID="12" presetClass="entr" presetSubtype="4"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p:tgtEl>
                                          <p:spTgt spid="11"/>
                                        </p:tgtEl>
                                        <p:attrNameLst>
                                          <p:attrName>ppt_y</p:attrName>
                                        </p:attrNameLst>
                                      </p:cBhvr>
                                      <p:tavLst>
                                        <p:tav tm="0">
                                          <p:val>
                                            <p:strVal val="#ppt_y+#ppt_h*1.125000"/>
                                          </p:val>
                                        </p:tav>
                                        <p:tav tm="100000">
                                          <p:val>
                                            <p:strVal val="#ppt_y"/>
                                          </p:val>
                                        </p:tav>
                                      </p:tavLst>
                                    </p:anim>
                                    <p:animEffect transition="in" filter="wipe(up)">
                                      <p:cBhvr>
                                        <p:cTn id="35" dur="500"/>
                                        <p:tgtEl>
                                          <p:spTgt spid="11"/>
                                        </p:tgtEl>
                                      </p:cBhvr>
                                    </p:animEffect>
                                  </p:childTnLst>
                                </p:cTn>
                              </p:par>
                            </p:childTnLst>
                          </p:cTn>
                        </p:par>
                        <p:par>
                          <p:cTn id="36" fill="hold">
                            <p:stCondLst>
                              <p:cond delay="4500"/>
                            </p:stCondLst>
                            <p:childTnLst>
                              <p:par>
                                <p:cTn id="37" presetID="10" presetClass="entr" presetSubtype="0" fill="hold" grpId="0" nodeType="afterEffect">
                                  <p:stCondLst>
                                    <p:cond delay="50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nodeType="withEffect">
                                  <p:stCondLst>
                                    <p:cond delay="50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par>
                          <p:cTn id="43" fill="hold">
                            <p:stCondLst>
                              <p:cond delay="5500"/>
                            </p:stCondLst>
                            <p:childTnLst>
                              <p:par>
                                <p:cTn id="44" presetID="10" presetClass="entr" presetSubtype="0" fill="hold" grpId="0" nodeType="afterEffect">
                                  <p:stCondLst>
                                    <p:cond delay="50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25" grpId="0" animBg="1"/>
      <p:bldP spid="34" grpId="0"/>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Delivery</a:t>
            </a:r>
          </a:p>
        </p:txBody>
      </p:sp>
      <p:grpSp>
        <p:nvGrpSpPr>
          <p:cNvPr id="3" name="Group 2"/>
          <p:cNvGrpSpPr/>
          <p:nvPr/>
        </p:nvGrpSpPr>
        <p:grpSpPr>
          <a:xfrm>
            <a:off x="1339078" y="5293456"/>
            <a:ext cx="1939544" cy="1118733"/>
            <a:chOff x="511109" y="5814543"/>
            <a:chExt cx="1041729" cy="600871"/>
          </a:xfrm>
        </p:grpSpPr>
        <p:sp>
          <p:nvSpPr>
            <p:cNvPr id="4" name="Rectangle 154"/>
            <p:cNvSpPr>
              <a:spLocks noChangeArrowheads="1"/>
            </p:cNvSpPr>
            <p:nvPr/>
          </p:nvSpPr>
          <p:spPr bwMode="auto">
            <a:xfrm>
              <a:off x="635204" y="5814543"/>
              <a:ext cx="808238" cy="551887"/>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sp>
          <p:nvSpPr>
            <p:cNvPr id="5" name="Rectangle 156"/>
            <p:cNvSpPr>
              <a:spLocks noChangeArrowheads="1"/>
            </p:cNvSpPr>
            <p:nvPr/>
          </p:nvSpPr>
          <p:spPr bwMode="auto">
            <a:xfrm>
              <a:off x="663778" y="5849648"/>
              <a:ext cx="751090" cy="481677"/>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sp>
          <p:nvSpPr>
            <p:cNvPr id="6"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grpSp>
      <p:sp>
        <p:nvSpPr>
          <p:cNvPr id="7" name="Rounded Rectangle 125"/>
          <p:cNvSpPr/>
          <p:nvPr/>
        </p:nvSpPr>
        <p:spPr bwMode="auto">
          <a:xfrm>
            <a:off x="535893" y="1599422"/>
            <a:ext cx="2701118"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ea typeface="Segoe UI" pitchFamily="34" charset="0"/>
                <a:cs typeface="Segoe UI" pitchFamily="34" charset="0"/>
              </a:rPr>
              <a:t>SOURCE &amp; BUILD</a:t>
            </a:r>
          </a:p>
        </p:txBody>
      </p:sp>
      <p:sp>
        <p:nvSpPr>
          <p:cNvPr id="8" name="Rounded Rectangle 6"/>
          <p:cNvSpPr/>
          <p:nvPr/>
        </p:nvSpPr>
        <p:spPr bwMode="auto">
          <a:xfrm>
            <a:off x="4070966" y="1599422"/>
            <a:ext cx="3352234"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a:lnSpc>
                <a:spcPct val="90000"/>
              </a:lnSpc>
            </a:pPr>
            <a:r>
              <a:rPr lang="en-US" sz="1598" dirty="0">
                <a:gradFill>
                  <a:gsLst>
                    <a:gs pos="0">
                      <a:srgbClr val="FFFFFF"/>
                    </a:gs>
                    <a:gs pos="100000">
                      <a:srgbClr val="FFFFFF"/>
                    </a:gs>
                  </a:gsLst>
                  <a:lin ang="5400000" scaled="0"/>
                </a:gradFill>
                <a:ea typeface="Segoe UI" pitchFamily="34" charset="0"/>
                <a:cs typeface="Segoe UI" pitchFamily="34" charset="0"/>
              </a:rPr>
              <a:t>QA ENVIRONMENT</a:t>
            </a:r>
          </a:p>
        </p:txBody>
      </p:sp>
      <p:sp>
        <p:nvSpPr>
          <p:cNvPr id="9" name="TextBox 8"/>
          <p:cNvSpPr txBox="1"/>
          <p:nvPr/>
        </p:nvSpPr>
        <p:spPr>
          <a:xfrm>
            <a:off x="7898187" y="1877740"/>
            <a:ext cx="3447269" cy="1795497"/>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Value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Optimized Resources</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Accelerate Delivery</a:t>
            </a:r>
          </a:p>
        </p:txBody>
      </p:sp>
      <p:sp>
        <p:nvSpPr>
          <p:cNvPr id="10" name="TextBox 9"/>
          <p:cNvSpPr txBox="1"/>
          <p:nvPr/>
        </p:nvSpPr>
        <p:spPr>
          <a:xfrm>
            <a:off x="7898188" y="3887050"/>
            <a:ext cx="3650510" cy="2252583"/>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Measure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Deployment Frequency</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MTTR</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Availability</a:t>
            </a:r>
          </a:p>
        </p:txBody>
      </p:sp>
      <p:sp>
        <p:nvSpPr>
          <p:cNvPr id="11" name="Rectangle 155"/>
          <p:cNvSpPr>
            <a:spLocks noChangeArrowheads="1"/>
          </p:cNvSpPr>
          <p:nvPr/>
        </p:nvSpPr>
        <p:spPr bwMode="auto">
          <a:xfrm>
            <a:off x="1296507" y="5371431"/>
            <a:ext cx="1487271" cy="101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cxnSp>
        <p:nvCxnSpPr>
          <p:cNvPr id="12" name="Straight Connector 11"/>
          <p:cNvCxnSpPr/>
          <p:nvPr/>
        </p:nvCxnSpPr>
        <p:spPr>
          <a:xfrm>
            <a:off x="1886451" y="3313574"/>
            <a:ext cx="0" cy="1867637"/>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28"/>
          <p:cNvPicPr>
            <a:picLocks noChangeAspect="1"/>
          </p:cNvPicPr>
          <p:nvPr/>
        </p:nvPicPr>
        <p:blipFill rotWithShape="1">
          <a:blip r:embed="rId2">
            <a:lum bright="100000"/>
            <a:extLst>
              <a:ext uri="{28A0092B-C50C-407E-A947-70E740481C1C}">
                <a14:useLocalDpi xmlns:a14="http://schemas.microsoft.com/office/drawing/2010/main" val="0"/>
              </a:ext>
            </a:extLst>
          </a:blip>
          <a:srcRect b="35075"/>
          <a:stretch/>
        </p:blipFill>
        <p:spPr bwMode="auto">
          <a:xfrm>
            <a:off x="5075861" y="2228779"/>
            <a:ext cx="699541" cy="600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9863" y="2198016"/>
            <a:ext cx="729827" cy="662346"/>
          </a:xfrm>
          <a:prstGeom prst="rect">
            <a:avLst/>
          </a:prstGeom>
        </p:spPr>
      </p:pic>
      <p:cxnSp>
        <p:nvCxnSpPr>
          <p:cNvPr id="15" name="Straight Arrow Connector 14"/>
          <p:cNvCxnSpPr/>
          <p:nvPr/>
        </p:nvCxnSpPr>
        <p:spPr>
          <a:xfrm flipV="1">
            <a:off x="3242509" y="2433902"/>
            <a:ext cx="82296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28"/>
          <p:cNvPicPr>
            <a:picLocks noChangeAspect="1"/>
          </p:cNvPicPr>
          <p:nvPr/>
        </p:nvPicPr>
        <p:blipFill rotWithShape="1">
          <a:blip r:embed="rId2">
            <a:extLst>
              <a:ext uri="{28A0092B-C50C-407E-A947-70E740481C1C}">
                <a14:useLocalDpi xmlns:a14="http://schemas.microsoft.com/office/drawing/2010/main" val="0"/>
              </a:ext>
            </a:extLst>
          </a:blip>
          <a:srcRect b="35075"/>
          <a:stretch/>
        </p:blipFill>
        <p:spPr bwMode="auto">
          <a:xfrm>
            <a:off x="1953659" y="2228779"/>
            <a:ext cx="699541" cy="600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8"/>
          <p:cNvPicPr>
            <a:picLocks noChangeAspect="1"/>
          </p:cNvPicPr>
          <p:nvPr/>
        </p:nvPicPr>
        <p:blipFill rotWithShape="1">
          <a:blip r:embed="rId2">
            <a:extLst>
              <a:ext uri="{28A0092B-C50C-407E-A947-70E740481C1C}">
                <a14:useLocalDpi xmlns:a14="http://schemas.microsoft.com/office/drawing/2010/main" val="0"/>
              </a:ext>
            </a:extLst>
          </a:blip>
          <a:srcRect b="35075"/>
          <a:stretch/>
        </p:blipFill>
        <p:spPr bwMode="auto">
          <a:xfrm>
            <a:off x="1953659" y="2228779"/>
            <a:ext cx="699541" cy="600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51" y="4138454"/>
            <a:ext cx="1406136" cy="2516779"/>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9297" y="4422890"/>
            <a:ext cx="1094542" cy="2151343"/>
          </a:xfrm>
          <a:prstGeom prst="rect">
            <a:avLst/>
          </a:prstGeom>
        </p:spPr>
      </p:pic>
      <p:sp>
        <p:nvSpPr>
          <p:cNvPr id="20" name="TextBox 19"/>
          <p:cNvSpPr txBox="1"/>
          <p:nvPr/>
        </p:nvSpPr>
        <p:spPr>
          <a:xfrm>
            <a:off x="890793" y="5186474"/>
            <a:ext cx="35732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tx1">
                        <a:lumMod val="50000"/>
                      </a:schemeClr>
                    </a:gs>
                    <a:gs pos="74000">
                      <a:schemeClr val="tx1">
                        <a:lumMod val="50000"/>
                      </a:schemeClr>
                    </a:gs>
                  </a:gsLst>
                  <a:lin ang="5400000" scaled="0"/>
                </a:gradFill>
              </a:rPr>
              <a:t>DEV</a:t>
            </a:r>
          </a:p>
        </p:txBody>
      </p:sp>
      <p:sp>
        <p:nvSpPr>
          <p:cNvPr id="21" name="TextBox 20"/>
          <p:cNvSpPr txBox="1"/>
          <p:nvPr/>
        </p:nvSpPr>
        <p:spPr>
          <a:xfrm>
            <a:off x="3427668" y="5186474"/>
            <a:ext cx="35477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bg1"/>
                    </a:gs>
                    <a:gs pos="30000">
                      <a:schemeClr val="bg1"/>
                    </a:gs>
                  </a:gsLst>
                  <a:lin ang="5400000" scaled="0"/>
                </a:gradFill>
              </a:rPr>
              <a:t>OPS</a:t>
            </a:r>
          </a:p>
        </p:txBody>
      </p:sp>
      <p:grpSp>
        <p:nvGrpSpPr>
          <p:cNvPr id="22" name="CODE1"/>
          <p:cNvGrpSpPr/>
          <p:nvPr/>
        </p:nvGrpSpPr>
        <p:grpSpPr>
          <a:xfrm>
            <a:off x="2094326" y="5544790"/>
            <a:ext cx="538129" cy="560885"/>
            <a:chOff x="2328300" y="3506767"/>
            <a:chExt cx="551703" cy="575034"/>
          </a:xfrm>
        </p:grpSpPr>
        <p:sp>
          <p:nvSpPr>
            <p:cNvPr id="2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grpSp>
          <p:nvGrpSpPr>
            <p:cNvPr id="24" name="Group 23"/>
            <p:cNvGrpSpPr/>
            <p:nvPr/>
          </p:nvGrpSpPr>
          <p:grpSpPr>
            <a:xfrm>
              <a:off x="2328300" y="3506767"/>
              <a:ext cx="551703" cy="575034"/>
              <a:chOff x="3937001" y="4448175"/>
              <a:chExt cx="638175" cy="665163"/>
            </a:xfrm>
          </p:grpSpPr>
          <p:grpSp>
            <p:nvGrpSpPr>
              <p:cNvPr id="25" name="Group 10"/>
              <p:cNvGrpSpPr>
                <a:grpSpLocks noChangeAspect="1"/>
              </p:cNvGrpSpPr>
              <p:nvPr/>
            </p:nvGrpSpPr>
            <p:grpSpPr bwMode="auto">
              <a:xfrm>
                <a:off x="3937001" y="4448175"/>
                <a:ext cx="638175" cy="665163"/>
                <a:chOff x="2480" y="2802"/>
                <a:chExt cx="402" cy="419"/>
              </a:xfrm>
            </p:grpSpPr>
            <p:sp>
              <p:nvSpPr>
                <p:cNvPr id="2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sp>
              <p:nvSpPr>
                <p:cNvPr id="3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sp>
              <p:nvSpPr>
                <p:cNvPr id="3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grpSp>
          <p:grpSp>
            <p:nvGrpSpPr>
              <p:cNvPr id="26" name="Group 25"/>
              <p:cNvGrpSpPr/>
              <p:nvPr/>
            </p:nvGrpSpPr>
            <p:grpSpPr>
              <a:xfrm>
                <a:off x="4120302" y="4618868"/>
                <a:ext cx="293550" cy="349134"/>
                <a:chOff x="4662074" y="4335997"/>
                <a:chExt cx="234105" cy="278433"/>
              </a:xfrm>
            </p:grpSpPr>
            <p:sp>
              <p:nvSpPr>
                <p:cNvPr id="2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sp>
              <p:nvSpPr>
                <p:cNvPr id="2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grpSp>
        </p:grpSp>
      </p:grpSp>
    </p:spTree>
    <p:extLst>
      <p:ext uri="{BB962C8B-B14F-4D97-AF65-F5344CB8AC3E}">
        <p14:creationId xmlns:p14="http://schemas.microsoft.com/office/powerpoint/2010/main" val="18270926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par>
                          <p:cTn id="13" fill="hold">
                            <p:stCondLst>
                              <p:cond delay="500"/>
                            </p:stCondLst>
                            <p:childTnLst>
                              <p:par>
                                <p:cTn id="14" presetID="64" presetClass="path" presetSubtype="0" decel="100000" fill="hold" nodeType="afterEffect">
                                  <p:stCondLst>
                                    <p:cond delay="500"/>
                                  </p:stCondLst>
                                  <p:childTnLst>
                                    <p:animMotion origin="layout" path="M -1.28159E-6 1.90195E-6 L -0.07991 -0.48298 " pathEditMode="relative" rAng="0" ptsTypes="AA">
                                      <p:cBhvr>
                                        <p:cTn id="15" dur="1000" fill="hold"/>
                                        <p:tgtEl>
                                          <p:spTgt spid="22"/>
                                        </p:tgtEl>
                                        <p:attrNameLst>
                                          <p:attrName>ppt_x</p:attrName>
                                          <p:attrName>ppt_y</p:attrName>
                                        </p:attrNameLst>
                                      </p:cBhvr>
                                      <p:rCtr x="-3995" y="-24149"/>
                                    </p:animMotion>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par>
                          <p:cTn id="29" fill="hold">
                            <p:stCondLst>
                              <p:cond delay="1000"/>
                            </p:stCondLst>
                            <p:childTnLst>
                              <p:par>
                                <p:cTn id="30" presetID="63" presetClass="path" presetSubtype="0" decel="100000" fill="hold" nodeType="afterEffect">
                                  <p:stCondLst>
                                    <p:cond delay="0"/>
                                  </p:stCondLst>
                                  <p:childTnLst>
                                    <p:animMotion origin="layout" path="M 1.7207E-6 -2.42851E-6 L 0.25096 9.75942E-7 " pathEditMode="relative" rAng="0" ptsTypes="AA">
                                      <p:cBhvr>
                                        <p:cTn id="31" dur="1000" fill="hold"/>
                                        <p:tgtEl>
                                          <p:spTgt spid="17"/>
                                        </p:tgtEl>
                                        <p:attrNameLst>
                                          <p:attrName>ppt_x</p:attrName>
                                          <p:attrName>ppt_y</p:attrName>
                                        </p:attrNameLst>
                                      </p:cBhvr>
                                      <p:rCtr x="12561" y="113"/>
                                    </p:animMotion>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xit" presetSubtype="0" fill="hold" nodeType="withEffect">
                                  <p:stCondLst>
                                    <p:cond delay="0"/>
                                  </p:stCondLst>
                                  <p:childTnLst>
                                    <p:animEffect transition="out" filter="fade">
                                      <p:cBhvr>
                                        <p:cTn id="37" dur="500"/>
                                        <p:tgtEl>
                                          <p:spTgt spid="17"/>
                                        </p:tgtEl>
                                      </p:cBhvr>
                                    </p:animEffect>
                                    <p:set>
                                      <p:cBhvr>
                                        <p:cTn id="3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Management</a:t>
            </a:r>
          </a:p>
        </p:txBody>
      </p:sp>
      <p:grpSp>
        <p:nvGrpSpPr>
          <p:cNvPr id="3" name="Group 2"/>
          <p:cNvGrpSpPr/>
          <p:nvPr/>
        </p:nvGrpSpPr>
        <p:grpSpPr>
          <a:xfrm>
            <a:off x="1339078" y="5293456"/>
            <a:ext cx="1939544" cy="1118733"/>
            <a:chOff x="511109" y="5814543"/>
            <a:chExt cx="1041729" cy="600871"/>
          </a:xfrm>
        </p:grpSpPr>
        <p:sp>
          <p:nvSpPr>
            <p:cNvPr id="4" name="Rectangle 154"/>
            <p:cNvSpPr>
              <a:spLocks noChangeArrowheads="1"/>
            </p:cNvSpPr>
            <p:nvPr/>
          </p:nvSpPr>
          <p:spPr bwMode="auto">
            <a:xfrm>
              <a:off x="635204" y="5814543"/>
              <a:ext cx="808238" cy="551887"/>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sp>
          <p:nvSpPr>
            <p:cNvPr id="5" name="Rectangle 156"/>
            <p:cNvSpPr>
              <a:spLocks noChangeArrowheads="1"/>
            </p:cNvSpPr>
            <p:nvPr/>
          </p:nvSpPr>
          <p:spPr bwMode="auto">
            <a:xfrm>
              <a:off x="663778" y="5849648"/>
              <a:ext cx="751090" cy="481677"/>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sp>
          <p:nvSpPr>
            <p:cNvPr id="6"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dirty="0">
                <a:solidFill>
                  <a:srgbClr val="FFFFFF"/>
                </a:solidFill>
              </a:endParaRPr>
            </a:p>
          </p:txBody>
        </p:sp>
      </p:grpSp>
      <p:cxnSp>
        <p:nvCxnSpPr>
          <p:cNvPr id="7" name="Straight Connector 6"/>
          <p:cNvCxnSpPr/>
          <p:nvPr/>
        </p:nvCxnSpPr>
        <p:spPr>
          <a:xfrm>
            <a:off x="1886451" y="3313574"/>
            <a:ext cx="0" cy="1867637"/>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8" name="Rounded Rectangle 125"/>
          <p:cNvSpPr/>
          <p:nvPr/>
        </p:nvSpPr>
        <p:spPr bwMode="auto">
          <a:xfrm>
            <a:off x="535893" y="1599422"/>
            <a:ext cx="2701118"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SOURCE REPO</a:t>
            </a:r>
          </a:p>
        </p:txBody>
      </p:sp>
      <p:sp>
        <p:nvSpPr>
          <p:cNvPr id="9" name="Rounded Rectangle 6"/>
          <p:cNvSpPr/>
          <p:nvPr/>
        </p:nvSpPr>
        <p:spPr bwMode="auto">
          <a:xfrm>
            <a:off x="5038668" y="1599422"/>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DEV</a:t>
            </a:r>
          </a:p>
        </p:txBody>
      </p:sp>
      <p:sp>
        <p:nvSpPr>
          <p:cNvPr id="10" name="TextBox 9"/>
          <p:cNvSpPr txBox="1"/>
          <p:nvPr/>
        </p:nvSpPr>
        <p:spPr>
          <a:xfrm>
            <a:off x="7898187" y="1877740"/>
            <a:ext cx="3447269" cy="1795497"/>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Value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Optimized Resources</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0">
                      <a:schemeClr val="tx1"/>
                    </a:gs>
                    <a:gs pos="100000">
                      <a:schemeClr val="tx1"/>
                    </a:gs>
                  </a:gsLst>
                  <a:lin ang="5400000" scaled="0"/>
                </a:gradFill>
                <a:latin typeface="Segoe UI Light"/>
              </a:rPr>
              <a:t>Accelerate Delivery</a:t>
            </a:r>
          </a:p>
        </p:txBody>
      </p:sp>
      <p:sp>
        <p:nvSpPr>
          <p:cNvPr id="11" name="TextBox 10"/>
          <p:cNvSpPr txBox="1"/>
          <p:nvPr/>
        </p:nvSpPr>
        <p:spPr>
          <a:xfrm>
            <a:off x="7898188" y="3887050"/>
            <a:ext cx="3650510" cy="2252583"/>
          </a:xfrm>
          <a:prstGeom prst="rect">
            <a:avLst/>
          </a:prstGeom>
          <a:noFill/>
        </p:spPr>
        <p:txBody>
          <a:bodyPr wrap="none" lIns="182828" tIns="146262" rIns="182828" bIns="146262" rtlCol="0">
            <a:spAutoFit/>
          </a:bodyPr>
          <a:lstStyle/>
          <a:p>
            <a:pPr defTabSz="932384">
              <a:lnSpc>
                <a:spcPct val="90000"/>
              </a:lnSpc>
              <a:spcAft>
                <a:spcPts val="1198"/>
              </a:spcAft>
              <a:buSzPct val="90000"/>
            </a:pPr>
            <a:r>
              <a:rPr lang="en-US" sz="3598" dirty="0">
                <a:gradFill>
                  <a:gsLst>
                    <a:gs pos="0">
                      <a:schemeClr val="accent1"/>
                    </a:gs>
                    <a:gs pos="100000">
                      <a:schemeClr val="accent1"/>
                    </a:gs>
                  </a:gsLst>
                  <a:lin ang="5400000" scaled="0"/>
                </a:gradFill>
                <a:latin typeface="Segoe UI Light"/>
              </a:rPr>
              <a:t>Measure</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Deployment Frequency</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MTTR</a:t>
            </a:r>
          </a:p>
          <a:p>
            <a:pPr marL="290401" indent="-290401" defTabSz="932384">
              <a:lnSpc>
                <a:spcPct val="90000"/>
              </a:lnSpc>
              <a:spcAft>
                <a:spcPts val="1198"/>
              </a:spcAft>
              <a:buSzPct val="90000"/>
              <a:buFont typeface="Arial" panose="020B0604020202020204" pitchFamily="34" charset="0"/>
              <a:buChar char="•"/>
            </a:pPr>
            <a:r>
              <a:rPr lang="en-US" sz="2400" dirty="0">
                <a:gradFill>
                  <a:gsLst>
                    <a:gs pos="2917">
                      <a:schemeClr val="tx1"/>
                    </a:gs>
                    <a:gs pos="30000">
                      <a:schemeClr val="tx1"/>
                    </a:gs>
                  </a:gsLst>
                  <a:lin ang="5400000" scaled="0"/>
                </a:gradFill>
                <a:latin typeface="Segoe UI Light"/>
              </a:rPr>
              <a:t>Availability</a:t>
            </a:r>
          </a:p>
        </p:txBody>
      </p:sp>
      <p:sp>
        <p:nvSpPr>
          <p:cNvPr id="12" name="Rectangle 155"/>
          <p:cNvSpPr>
            <a:spLocks noChangeArrowheads="1"/>
          </p:cNvSpPr>
          <p:nvPr/>
        </p:nvSpPr>
        <p:spPr bwMode="auto">
          <a:xfrm>
            <a:off x="1296507" y="5371431"/>
            <a:ext cx="1487271" cy="101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13" name="CODE1"/>
          <p:cNvGrpSpPr/>
          <p:nvPr/>
        </p:nvGrpSpPr>
        <p:grpSpPr>
          <a:xfrm>
            <a:off x="2086805" y="5544790"/>
            <a:ext cx="538129" cy="560885"/>
            <a:chOff x="2328300" y="3506767"/>
            <a:chExt cx="551703" cy="575034"/>
          </a:xfrm>
        </p:grpSpPr>
        <p:sp>
          <p:nvSpPr>
            <p:cNvPr id="14"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15" name="Group 14"/>
            <p:cNvGrpSpPr/>
            <p:nvPr/>
          </p:nvGrpSpPr>
          <p:grpSpPr>
            <a:xfrm>
              <a:off x="2328300" y="3506767"/>
              <a:ext cx="551703" cy="575034"/>
              <a:chOff x="3937001" y="4448175"/>
              <a:chExt cx="638175" cy="665163"/>
            </a:xfrm>
          </p:grpSpPr>
          <p:grpSp>
            <p:nvGrpSpPr>
              <p:cNvPr id="16" name="Group 10"/>
              <p:cNvGrpSpPr>
                <a:grpSpLocks noChangeAspect="1"/>
              </p:cNvGrpSpPr>
              <p:nvPr/>
            </p:nvGrpSpPr>
            <p:grpSpPr bwMode="auto">
              <a:xfrm>
                <a:off x="3937001" y="4448175"/>
                <a:ext cx="638175" cy="665163"/>
                <a:chOff x="2480" y="2802"/>
                <a:chExt cx="402" cy="419"/>
              </a:xfrm>
            </p:grpSpPr>
            <p:sp>
              <p:nvSpPr>
                <p:cNvPr id="20"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21"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22"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nvGrpSpPr>
              <p:cNvPr id="17" name="Group 16"/>
              <p:cNvGrpSpPr/>
              <p:nvPr/>
            </p:nvGrpSpPr>
            <p:grpSpPr>
              <a:xfrm>
                <a:off x="4120302" y="4618868"/>
                <a:ext cx="293550" cy="349134"/>
                <a:chOff x="4662074" y="4335997"/>
                <a:chExt cx="234105" cy="278433"/>
              </a:xfrm>
            </p:grpSpPr>
            <p:sp>
              <p:nvSpPr>
                <p:cNvPr id="18"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19"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grpSp>
      <p:sp>
        <p:nvSpPr>
          <p:cNvPr id="23" name="Rounded Rectangle 78"/>
          <p:cNvSpPr/>
          <p:nvPr/>
        </p:nvSpPr>
        <p:spPr bwMode="auto">
          <a:xfrm>
            <a:off x="5038668" y="3313575"/>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STAGE</a:t>
            </a:r>
          </a:p>
        </p:txBody>
      </p:sp>
      <p:sp>
        <p:nvSpPr>
          <p:cNvPr id="24" name="Rounded Rectangle 79"/>
          <p:cNvSpPr/>
          <p:nvPr/>
        </p:nvSpPr>
        <p:spPr bwMode="auto">
          <a:xfrm>
            <a:off x="5038668" y="5027727"/>
            <a:ext cx="2384532" cy="1592427"/>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pPr>
            <a:r>
              <a:rPr lang="en-US" sz="1598" dirty="0">
                <a:gradFill>
                  <a:gsLst>
                    <a:gs pos="0">
                      <a:srgbClr val="FFFFFF"/>
                    </a:gs>
                    <a:gs pos="100000">
                      <a:srgbClr val="FFFFFF"/>
                    </a:gs>
                  </a:gsLst>
                  <a:lin ang="5400000" scaled="0"/>
                </a:gradFill>
                <a:latin typeface="Segoe UI"/>
                <a:ea typeface="Segoe UI" pitchFamily="34" charset="0"/>
                <a:cs typeface="Segoe UI" pitchFamily="34" charset="0"/>
              </a:rPr>
              <a:t>PRODUCTION</a:t>
            </a:r>
          </a:p>
        </p:txBody>
      </p:sp>
      <p:sp>
        <p:nvSpPr>
          <p:cNvPr id="25" name="APP 1"/>
          <p:cNvSpPr>
            <a:spLocks noEditPoints="1"/>
          </p:cNvSpPr>
          <p:nvPr/>
        </p:nvSpPr>
        <p:spPr bwMode="auto">
          <a:xfrm>
            <a:off x="6352796" y="2165911"/>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3833"/>
            <a:endParaRPr lang="en-US" sz="1700">
              <a:solidFill>
                <a:srgbClr val="000000"/>
              </a:solidFill>
              <a:latin typeface="Segoe UI"/>
            </a:endParaRPr>
          </a:p>
        </p:txBody>
      </p:sp>
      <p:sp>
        <p:nvSpPr>
          <p:cNvPr id="26" name="APP 2"/>
          <p:cNvSpPr>
            <a:spLocks noEditPoints="1"/>
          </p:cNvSpPr>
          <p:nvPr/>
        </p:nvSpPr>
        <p:spPr bwMode="auto">
          <a:xfrm>
            <a:off x="6352796" y="3871853"/>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3833"/>
            <a:endParaRPr lang="en-US" sz="1700">
              <a:solidFill>
                <a:srgbClr val="000000"/>
              </a:solidFill>
              <a:latin typeface="Segoe UI"/>
            </a:endParaRPr>
          </a:p>
        </p:txBody>
      </p:sp>
      <p:sp>
        <p:nvSpPr>
          <p:cNvPr id="27" name="APP 3"/>
          <p:cNvSpPr>
            <a:spLocks noEditPoints="1"/>
          </p:cNvSpPr>
          <p:nvPr/>
        </p:nvSpPr>
        <p:spPr bwMode="auto">
          <a:xfrm>
            <a:off x="6352796" y="5593065"/>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3833"/>
            <a:endParaRPr lang="en-US" sz="1700">
              <a:solidFill>
                <a:srgbClr val="000000"/>
              </a:solidFill>
              <a:latin typeface="Segoe UI"/>
            </a:endParaRPr>
          </a:p>
        </p:txBody>
      </p:sp>
      <p:grpSp>
        <p:nvGrpSpPr>
          <p:cNvPr id="28" name="CODE 2" descr="Down:  CODE 2"/>
          <p:cNvGrpSpPr/>
          <p:nvPr/>
        </p:nvGrpSpPr>
        <p:grpSpPr>
          <a:xfrm>
            <a:off x="5445462" y="2270671"/>
            <a:ext cx="538129" cy="560885"/>
            <a:chOff x="2328300" y="3506767"/>
            <a:chExt cx="551703" cy="575034"/>
          </a:xfrm>
        </p:grpSpPr>
        <p:sp>
          <p:nvSpPr>
            <p:cNvPr id="29"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30" name="Group 29"/>
            <p:cNvGrpSpPr/>
            <p:nvPr/>
          </p:nvGrpSpPr>
          <p:grpSpPr>
            <a:xfrm>
              <a:off x="2328300" y="3506767"/>
              <a:ext cx="551703" cy="575034"/>
              <a:chOff x="3937001" y="4448175"/>
              <a:chExt cx="638175" cy="665163"/>
            </a:xfrm>
          </p:grpSpPr>
          <p:grpSp>
            <p:nvGrpSpPr>
              <p:cNvPr id="31" name="Group 10"/>
              <p:cNvGrpSpPr>
                <a:grpSpLocks noChangeAspect="1"/>
              </p:cNvGrpSpPr>
              <p:nvPr/>
            </p:nvGrpSpPr>
            <p:grpSpPr bwMode="auto">
              <a:xfrm>
                <a:off x="3937001" y="4448175"/>
                <a:ext cx="638175" cy="665163"/>
                <a:chOff x="2480" y="2802"/>
                <a:chExt cx="402" cy="419"/>
              </a:xfrm>
            </p:grpSpPr>
            <p:sp>
              <p:nvSpPr>
                <p:cNvPr id="35"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36"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37"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nvGrpSpPr>
              <p:cNvPr id="32" name="Group 31"/>
              <p:cNvGrpSpPr/>
              <p:nvPr/>
            </p:nvGrpSpPr>
            <p:grpSpPr>
              <a:xfrm>
                <a:off x="4120302" y="4618868"/>
                <a:ext cx="293550" cy="349134"/>
                <a:chOff x="4662074" y="4335997"/>
                <a:chExt cx="234105" cy="278433"/>
              </a:xfrm>
            </p:grpSpPr>
            <p:sp>
              <p:nvSpPr>
                <p:cNvPr id="33"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34"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grpSp>
      <p:grpSp>
        <p:nvGrpSpPr>
          <p:cNvPr id="38" name="CODE 2" descr="Down:  CODE 2"/>
          <p:cNvGrpSpPr/>
          <p:nvPr/>
        </p:nvGrpSpPr>
        <p:grpSpPr>
          <a:xfrm>
            <a:off x="5445462" y="4018037"/>
            <a:ext cx="538129" cy="560885"/>
            <a:chOff x="2328300" y="3506767"/>
            <a:chExt cx="551703" cy="575034"/>
          </a:xfrm>
        </p:grpSpPr>
        <p:sp>
          <p:nvSpPr>
            <p:cNvPr id="39"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40" name="Group 39"/>
            <p:cNvGrpSpPr/>
            <p:nvPr/>
          </p:nvGrpSpPr>
          <p:grpSpPr>
            <a:xfrm>
              <a:off x="2328300" y="3506767"/>
              <a:ext cx="551703" cy="575034"/>
              <a:chOff x="3937001" y="4448175"/>
              <a:chExt cx="638175" cy="665163"/>
            </a:xfrm>
          </p:grpSpPr>
          <p:grpSp>
            <p:nvGrpSpPr>
              <p:cNvPr id="41" name="Group 10"/>
              <p:cNvGrpSpPr>
                <a:grpSpLocks noChangeAspect="1"/>
              </p:cNvGrpSpPr>
              <p:nvPr/>
            </p:nvGrpSpPr>
            <p:grpSpPr bwMode="auto">
              <a:xfrm>
                <a:off x="3937001" y="4448175"/>
                <a:ext cx="638175" cy="665163"/>
                <a:chOff x="2480" y="2802"/>
                <a:chExt cx="402" cy="419"/>
              </a:xfrm>
            </p:grpSpPr>
            <p:sp>
              <p:nvSpPr>
                <p:cNvPr id="45"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46"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47"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nvGrpSpPr>
              <p:cNvPr id="42" name="Group 41"/>
              <p:cNvGrpSpPr/>
              <p:nvPr/>
            </p:nvGrpSpPr>
            <p:grpSpPr>
              <a:xfrm>
                <a:off x="4120302" y="4618868"/>
                <a:ext cx="293550" cy="349134"/>
                <a:chOff x="4662074" y="4335997"/>
                <a:chExt cx="234105" cy="278433"/>
              </a:xfrm>
            </p:grpSpPr>
            <p:sp>
              <p:nvSpPr>
                <p:cNvPr id="43"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44"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grpSp>
      <p:grpSp>
        <p:nvGrpSpPr>
          <p:cNvPr id="48" name="CODE 2" descr="Down:  Group 65"/>
          <p:cNvGrpSpPr/>
          <p:nvPr/>
        </p:nvGrpSpPr>
        <p:grpSpPr>
          <a:xfrm>
            <a:off x="1636504" y="2280180"/>
            <a:ext cx="538129" cy="560885"/>
            <a:chOff x="2328300" y="3506767"/>
            <a:chExt cx="551703" cy="575034"/>
          </a:xfrm>
        </p:grpSpPr>
        <p:sp>
          <p:nvSpPr>
            <p:cNvPr id="49"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nvGrpSpPr>
            <p:cNvPr id="50" name="Group 49"/>
            <p:cNvGrpSpPr/>
            <p:nvPr/>
          </p:nvGrpSpPr>
          <p:grpSpPr>
            <a:xfrm>
              <a:off x="2328300" y="3506767"/>
              <a:ext cx="551703" cy="575034"/>
              <a:chOff x="3937001" y="4448175"/>
              <a:chExt cx="638175" cy="665163"/>
            </a:xfrm>
          </p:grpSpPr>
          <p:grpSp>
            <p:nvGrpSpPr>
              <p:cNvPr id="51" name="Group 10"/>
              <p:cNvGrpSpPr>
                <a:grpSpLocks noChangeAspect="1"/>
              </p:cNvGrpSpPr>
              <p:nvPr/>
            </p:nvGrpSpPr>
            <p:grpSpPr bwMode="auto">
              <a:xfrm>
                <a:off x="3937001" y="4448175"/>
                <a:ext cx="638175" cy="665163"/>
                <a:chOff x="2480" y="2802"/>
                <a:chExt cx="402" cy="419"/>
              </a:xfrm>
            </p:grpSpPr>
            <p:sp>
              <p:nvSpPr>
                <p:cNvPr id="55"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56"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57"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nvGrpSpPr>
              <p:cNvPr id="52" name="Group 51"/>
              <p:cNvGrpSpPr/>
              <p:nvPr/>
            </p:nvGrpSpPr>
            <p:grpSpPr>
              <a:xfrm>
                <a:off x="4120302" y="4618868"/>
                <a:ext cx="293550" cy="349134"/>
                <a:chOff x="4662074" y="4335997"/>
                <a:chExt cx="234105" cy="278433"/>
              </a:xfrm>
            </p:grpSpPr>
            <p:sp>
              <p:nvSpPr>
                <p:cNvPr id="53"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sp>
              <p:nvSpPr>
                <p:cNvPr id="54"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latin typeface="Segoe UI"/>
                  </a:endParaRPr>
                </a:p>
              </p:txBody>
            </p:sp>
          </p:grpSp>
        </p:grpSp>
      </p:grpSp>
      <p:sp>
        <p:nvSpPr>
          <p:cNvPr id="58" name="AutoShape 3"/>
          <p:cNvSpPr>
            <a:spLocks noChangeAspect="1" noChangeArrowheads="1" noTextEdit="1"/>
          </p:cNvSpPr>
          <p:nvPr/>
        </p:nvSpPr>
        <p:spPr bwMode="auto">
          <a:xfrm>
            <a:off x="1545039" y="3098807"/>
            <a:ext cx="768746" cy="78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grpSp>
        <p:nvGrpSpPr>
          <p:cNvPr id="59" name="Group 58"/>
          <p:cNvGrpSpPr/>
          <p:nvPr/>
        </p:nvGrpSpPr>
        <p:grpSpPr>
          <a:xfrm>
            <a:off x="3950044" y="1534326"/>
            <a:ext cx="359269" cy="427298"/>
            <a:chOff x="4662074" y="4335997"/>
            <a:chExt cx="234105" cy="278433"/>
          </a:xfrm>
        </p:grpSpPr>
        <p:sp>
          <p:nvSpPr>
            <p:cNvPr id="60"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61"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grpSp>
      <p:pic>
        <p:nvPicPr>
          <p:cNvPr id="62" name="Picture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51" y="4138454"/>
            <a:ext cx="1406136" cy="2516779"/>
          </a:xfrm>
          <a:prstGeom prst="rect">
            <a:avLst/>
          </a:prstGeom>
        </p:spPr>
      </p:pic>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9297" y="4422890"/>
            <a:ext cx="1094542" cy="2151343"/>
          </a:xfrm>
          <a:prstGeom prst="rect">
            <a:avLst/>
          </a:prstGeom>
        </p:spPr>
      </p:pic>
      <p:sp>
        <p:nvSpPr>
          <p:cNvPr id="64" name="TextBox 63"/>
          <p:cNvSpPr txBox="1"/>
          <p:nvPr/>
        </p:nvSpPr>
        <p:spPr>
          <a:xfrm>
            <a:off x="890793" y="5186474"/>
            <a:ext cx="35732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tx1">
                        <a:lumMod val="50000"/>
                      </a:schemeClr>
                    </a:gs>
                    <a:gs pos="74000">
                      <a:schemeClr val="tx1">
                        <a:lumMod val="50000"/>
                      </a:schemeClr>
                    </a:gs>
                  </a:gsLst>
                  <a:lin ang="5400000" scaled="0"/>
                </a:gradFill>
              </a:rPr>
              <a:t>DEV</a:t>
            </a:r>
          </a:p>
        </p:txBody>
      </p:sp>
      <p:sp>
        <p:nvSpPr>
          <p:cNvPr id="65" name="TextBox 64"/>
          <p:cNvSpPr txBox="1"/>
          <p:nvPr/>
        </p:nvSpPr>
        <p:spPr>
          <a:xfrm>
            <a:off x="3427668" y="5186474"/>
            <a:ext cx="35477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bg1"/>
                    </a:gs>
                    <a:gs pos="30000">
                      <a:schemeClr val="bg1"/>
                    </a:gs>
                  </a:gsLst>
                  <a:lin ang="5400000" scaled="0"/>
                </a:gradFill>
              </a:rPr>
              <a:t>OPS</a:t>
            </a:r>
          </a:p>
        </p:txBody>
      </p:sp>
    </p:spTree>
    <p:extLst>
      <p:ext uri="{BB962C8B-B14F-4D97-AF65-F5344CB8AC3E}">
        <p14:creationId xmlns:p14="http://schemas.microsoft.com/office/powerpoint/2010/main" val="3864604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000"/>
                                        <p:tgtEl>
                                          <p:spTgt spid="7"/>
                                        </p:tgtEl>
                                      </p:cBhvr>
                                    </p:animEffect>
                                  </p:childTnLst>
                                </p:cTn>
                              </p:par>
                            </p:childTnLst>
                          </p:cTn>
                        </p:par>
                        <p:par>
                          <p:cTn id="8" fill="hold">
                            <p:stCondLst>
                              <p:cond delay="1200"/>
                            </p:stCondLst>
                            <p:childTnLst>
                              <p:par>
                                <p:cTn id="9" presetID="42" presetClass="path" presetSubtype="0" decel="100000" fill="hold" nodeType="afterEffect">
                                  <p:stCondLst>
                                    <p:cond delay="0"/>
                                  </p:stCondLst>
                                  <p:childTnLst>
                                    <p:animMotion origin="layout" path="M -6.8675E-7 1.90195E-6 L -0.03625 -0.46664 " pathEditMode="relative" rAng="0" ptsTypes="AA">
                                      <p:cBhvr>
                                        <p:cTn id="10" dur="2000" fill="hold"/>
                                        <p:tgtEl>
                                          <p:spTgt spid="13"/>
                                        </p:tgtEl>
                                        <p:attrNameLst>
                                          <p:attrName>ppt_x</p:attrName>
                                          <p:attrName>ppt_y</p:attrName>
                                        </p:attrNameLst>
                                      </p:cBhvr>
                                      <p:rCtr x="-1762" y="-23355"/>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par>
                          <p:cTn id="15" fill="hold">
                            <p:stCondLst>
                              <p:cond delay="0"/>
                            </p:stCondLst>
                            <p:childTnLst>
                              <p:par>
                                <p:cTn id="16" presetID="42" presetClass="path" presetSubtype="0" decel="100000" fill="hold" nodeType="afterEffect">
                                  <p:stCondLst>
                                    <p:cond delay="0"/>
                                  </p:stCondLst>
                                  <p:childTnLst>
                                    <p:animMotion origin="layout" path="M -8.04187E-7 -1.69315E-6 L 0.30636 -0.00136 " pathEditMode="relative" rAng="0" ptsTypes="AA">
                                      <p:cBhvr>
                                        <p:cTn id="17" dur="2000" fill="hold"/>
                                        <p:tgtEl>
                                          <p:spTgt spid="48"/>
                                        </p:tgtEl>
                                        <p:attrNameLst>
                                          <p:attrName>ppt_x</p:attrName>
                                          <p:attrName>ppt_y</p:attrName>
                                        </p:attrNameLst>
                                      </p:cBhvr>
                                      <p:rCtr x="15318" y="-68"/>
                                    </p:animMotion>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par>
                          <p:cTn id="21" fill="hold">
                            <p:stCondLst>
                              <p:cond delay="2000"/>
                            </p:stCondLst>
                            <p:childTnLst>
                              <p:par>
                                <p:cTn id="22" presetID="42" presetClass="path" presetSubtype="0" decel="100000" fill="hold" nodeType="afterEffect">
                                  <p:stCondLst>
                                    <p:cond delay="300"/>
                                  </p:stCondLst>
                                  <p:childTnLst>
                                    <p:animMotion origin="layout" path="M 0.30636 -0.00136 L 0.30636 0.24853 " pathEditMode="relative" rAng="0" ptsTypes="AA">
                                      <p:cBhvr>
                                        <p:cTn id="23" dur="1000" fill="hold"/>
                                        <p:tgtEl>
                                          <p:spTgt spid="48"/>
                                        </p:tgtEl>
                                        <p:attrNameLst>
                                          <p:attrName>ppt_x</p:attrName>
                                          <p:attrName>ppt_y</p:attrName>
                                        </p:attrNameLst>
                                      </p:cBhvr>
                                      <p:rCtr x="0" y="12483"/>
                                    </p:animMotion>
                                  </p:childTnLst>
                                </p:cTn>
                              </p:par>
                            </p:childTnLst>
                          </p:cTn>
                        </p:par>
                        <p:par>
                          <p:cTn id="24" fill="hold">
                            <p:stCondLst>
                              <p:cond delay="3300"/>
                            </p:stCondLst>
                            <p:childTnLst>
                              <p:par>
                                <p:cTn id="25" presetID="1"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par>
                          <p:cTn id="27" fill="hold">
                            <p:stCondLst>
                              <p:cond delay="3300"/>
                            </p:stCondLst>
                            <p:childTnLst>
                              <p:par>
                                <p:cTn id="28" presetID="42" presetClass="path" presetSubtype="0" accel="50000" decel="50000" fill="hold" nodeType="afterEffect">
                                  <p:stCondLst>
                                    <p:cond delay="300"/>
                                  </p:stCondLst>
                                  <p:childTnLst>
                                    <p:animMotion origin="layout" path="M 0.30636 0.24853 L 0.30674 0.49092 " pathEditMode="relative" rAng="0" ptsTypes="AA">
                                      <p:cBhvr>
                                        <p:cTn id="29" dur="1000" fill="hold"/>
                                        <p:tgtEl>
                                          <p:spTgt spid="48"/>
                                        </p:tgtEl>
                                        <p:attrNameLst>
                                          <p:attrName>ppt_x</p:attrName>
                                          <p:attrName>ppt_y</p:attrName>
                                        </p:attrNameLst>
                                      </p:cBhvr>
                                      <p:rCtr x="13" y="12120"/>
                                    </p:animMotion>
                                  </p:childTnLst>
                                </p:cTn>
                              </p:par>
                            </p:childTnLst>
                          </p:cTn>
                        </p:par>
                        <p:par>
                          <p:cTn id="30" fill="hold">
                            <p:stCondLst>
                              <p:cond delay="4600"/>
                            </p:stCondLst>
                            <p:childTnLst>
                              <p:par>
                                <p:cTn id="31" presetID="10" presetClass="entr" presetSubtype="0" fill="hold" grpId="0" nodeType="afterEffect">
                                  <p:stCondLst>
                                    <p:cond delay="3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30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1902059"/>
          </a:xfrm>
        </p:spPr>
        <p:txBody>
          <a:bodyPr/>
          <a:lstStyle/>
          <a:p>
            <a:pPr marL="0" indent="0">
              <a:buNone/>
            </a:pPr>
            <a:r>
              <a:rPr lang="en-US" dirty="0"/>
              <a:t>DevOps Overview</a:t>
            </a:r>
          </a:p>
          <a:p>
            <a:pPr marL="0" indent="0">
              <a:buNone/>
            </a:pPr>
            <a:r>
              <a:rPr lang="en-US" dirty="0"/>
              <a:t>Building a DevOps pipeline with VSTS</a:t>
            </a:r>
          </a:p>
          <a:p>
            <a:pPr marL="0" indent="0">
              <a:buNone/>
            </a:pPr>
            <a:r>
              <a:rPr lang="en-US" dirty="0"/>
              <a:t>Hosting web applications in Azure</a:t>
            </a:r>
          </a:p>
        </p:txBody>
      </p:sp>
      <p:sp>
        <p:nvSpPr>
          <p:cNvPr id="6" name="Title 5"/>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4419293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Code </a:t>
            </a:r>
          </a:p>
        </p:txBody>
      </p:sp>
      <p:sp>
        <p:nvSpPr>
          <p:cNvPr id="3" name="Rounded Rectangle 6"/>
          <p:cNvSpPr/>
          <p:nvPr/>
        </p:nvSpPr>
        <p:spPr bwMode="auto">
          <a:xfrm>
            <a:off x="5282267" y="1599152"/>
            <a:ext cx="2141103" cy="1592653"/>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99" dirty="0">
                <a:gradFill>
                  <a:gsLst>
                    <a:gs pos="0">
                      <a:srgbClr val="FFFFFF"/>
                    </a:gs>
                    <a:gs pos="100000">
                      <a:srgbClr val="FFFFFF"/>
                    </a:gs>
                  </a:gsLst>
                  <a:lin ang="5400000" scaled="0"/>
                </a:gradFill>
                <a:ea typeface="Segoe UI" pitchFamily="34" charset="0"/>
                <a:cs typeface="Segoe UI" pitchFamily="34" charset="0"/>
              </a:rPr>
              <a:t>DEV</a:t>
            </a:r>
          </a:p>
        </p:txBody>
      </p:sp>
      <p:sp>
        <p:nvSpPr>
          <p:cNvPr id="4" name="TextBox 3"/>
          <p:cNvSpPr txBox="1"/>
          <p:nvPr/>
        </p:nvSpPr>
        <p:spPr>
          <a:xfrm>
            <a:off x="7898425" y="1877510"/>
            <a:ext cx="3447758" cy="1795752"/>
          </a:xfrm>
          <a:prstGeom prst="rect">
            <a:avLst/>
          </a:prstGeom>
          <a:noFill/>
        </p:spPr>
        <p:txBody>
          <a:bodyPr wrap="none" lIns="182854" tIns="146283" rIns="182854" bIns="146283" rtlCol="0">
            <a:spAutoFit/>
          </a:bodyPr>
          <a:lstStyle/>
          <a:p>
            <a:pPr defTabSz="932563">
              <a:lnSpc>
                <a:spcPct val="90000"/>
              </a:lnSpc>
              <a:spcAft>
                <a:spcPts val="1199"/>
              </a:spcAft>
              <a:buSzPct val="90000"/>
            </a:pPr>
            <a:r>
              <a:rPr lang="en-US" sz="3599" dirty="0">
                <a:gradFill>
                  <a:gsLst>
                    <a:gs pos="0">
                      <a:schemeClr val="accent1"/>
                    </a:gs>
                    <a:gs pos="100000">
                      <a:schemeClr val="accent1"/>
                    </a:gs>
                  </a:gsLst>
                  <a:lin ang="5400000" scaled="0"/>
                </a:gradFill>
                <a:latin typeface="Segoe UI Light"/>
              </a:rPr>
              <a:t>Value</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0">
                      <a:srgbClr val="505050"/>
                    </a:gs>
                    <a:gs pos="100000">
                      <a:srgbClr val="505050"/>
                    </a:gs>
                  </a:gsLst>
                  <a:lin ang="5400000" scaled="0"/>
                </a:gradFill>
                <a:latin typeface="Segoe UI Light"/>
              </a:rPr>
              <a:t>Optimized Resources</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0">
                      <a:srgbClr val="505050"/>
                    </a:gs>
                    <a:gs pos="100000">
                      <a:srgbClr val="505050"/>
                    </a:gs>
                  </a:gsLst>
                  <a:lin ang="5400000" scaled="0"/>
                </a:gradFill>
                <a:latin typeface="Segoe UI Light"/>
              </a:rPr>
              <a:t>Accelerate Delivery</a:t>
            </a:r>
          </a:p>
        </p:txBody>
      </p:sp>
      <p:sp>
        <p:nvSpPr>
          <p:cNvPr id="5" name="TextBox 4"/>
          <p:cNvSpPr txBox="1"/>
          <p:nvPr/>
        </p:nvSpPr>
        <p:spPr>
          <a:xfrm>
            <a:off x="7898425" y="3887107"/>
            <a:ext cx="2943943" cy="1795752"/>
          </a:xfrm>
          <a:prstGeom prst="rect">
            <a:avLst/>
          </a:prstGeom>
          <a:noFill/>
        </p:spPr>
        <p:txBody>
          <a:bodyPr wrap="none" lIns="182854" tIns="146283" rIns="182854" bIns="146283" rtlCol="0">
            <a:spAutoFit/>
          </a:bodyPr>
          <a:lstStyle/>
          <a:p>
            <a:pPr defTabSz="932563">
              <a:lnSpc>
                <a:spcPct val="90000"/>
              </a:lnSpc>
              <a:spcAft>
                <a:spcPts val="1199"/>
              </a:spcAft>
              <a:buSzPct val="90000"/>
            </a:pPr>
            <a:r>
              <a:rPr lang="en-US" sz="3599" dirty="0">
                <a:gradFill>
                  <a:gsLst>
                    <a:gs pos="0">
                      <a:schemeClr val="accent1"/>
                    </a:gs>
                    <a:gs pos="100000">
                      <a:schemeClr val="accent1"/>
                    </a:gs>
                  </a:gsLst>
                  <a:lin ang="5400000" scaled="0"/>
                </a:gradFill>
                <a:latin typeface="Segoe UI Light"/>
              </a:rPr>
              <a:t>Measure</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0">
                      <a:srgbClr val="505050"/>
                    </a:gs>
                    <a:gs pos="100000">
                      <a:srgbClr val="505050"/>
                    </a:gs>
                  </a:gsLst>
                </a:gradFill>
                <a:latin typeface="Segoe UI Light"/>
              </a:rPr>
              <a:t>Deployment Rate</a:t>
            </a:r>
          </a:p>
          <a:p>
            <a:pPr marL="290457" indent="-290457" defTabSz="932563">
              <a:lnSpc>
                <a:spcPct val="90000"/>
              </a:lnSpc>
              <a:spcAft>
                <a:spcPts val="1199"/>
              </a:spcAft>
              <a:buSzPct val="90000"/>
              <a:buFont typeface="Arial" panose="020B0604020202020204" pitchFamily="34" charset="0"/>
              <a:buChar char="•"/>
            </a:pPr>
            <a:r>
              <a:rPr lang="en-US" sz="2400" dirty="0">
                <a:gradFill>
                  <a:gsLst>
                    <a:gs pos="0">
                      <a:srgbClr val="505050"/>
                    </a:gs>
                    <a:gs pos="100000">
                      <a:srgbClr val="505050"/>
                    </a:gs>
                  </a:gsLst>
                </a:gradFill>
                <a:latin typeface="Segoe UI Light"/>
              </a:rPr>
              <a:t>MTTR</a:t>
            </a:r>
          </a:p>
        </p:txBody>
      </p:sp>
      <p:sp>
        <p:nvSpPr>
          <p:cNvPr id="6" name="Rectangle 155"/>
          <p:cNvSpPr>
            <a:spLocks noChangeArrowheads="1"/>
          </p:cNvSpPr>
          <p:nvPr/>
        </p:nvSpPr>
        <p:spPr bwMode="auto">
          <a:xfrm>
            <a:off x="1295808" y="5371696"/>
            <a:ext cx="1487482" cy="1015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nvGrpSpPr>
          <p:cNvPr id="7" name="Group 6"/>
          <p:cNvGrpSpPr/>
          <p:nvPr/>
        </p:nvGrpSpPr>
        <p:grpSpPr>
          <a:xfrm>
            <a:off x="1325754" y="5293710"/>
            <a:ext cx="1939818" cy="1118892"/>
            <a:chOff x="511109" y="5814543"/>
            <a:chExt cx="1041729" cy="600871"/>
          </a:xfrm>
        </p:grpSpPr>
        <p:sp>
          <p:nvSpPr>
            <p:cNvPr id="8" name="Rectangle 154"/>
            <p:cNvSpPr>
              <a:spLocks noChangeArrowheads="1"/>
            </p:cNvSpPr>
            <p:nvPr/>
          </p:nvSpPr>
          <p:spPr bwMode="auto">
            <a:xfrm>
              <a:off x="635204" y="5814543"/>
              <a:ext cx="808238" cy="5518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9" name="Rectangle 156"/>
            <p:cNvSpPr>
              <a:spLocks noChangeArrowheads="1"/>
            </p:cNvSpPr>
            <p:nvPr/>
          </p:nvSpPr>
          <p:spPr bwMode="auto">
            <a:xfrm>
              <a:off x="662962" y="5849648"/>
              <a:ext cx="751090" cy="481677"/>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0"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sp>
        <p:nvSpPr>
          <p:cNvPr id="11" name="Rounded Rectangle 78"/>
          <p:cNvSpPr/>
          <p:nvPr/>
        </p:nvSpPr>
        <p:spPr bwMode="auto">
          <a:xfrm>
            <a:off x="5282267" y="3313548"/>
            <a:ext cx="2141103" cy="1592653"/>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99" dirty="0">
                <a:gradFill>
                  <a:gsLst>
                    <a:gs pos="0">
                      <a:srgbClr val="FFFFFF"/>
                    </a:gs>
                    <a:gs pos="100000">
                      <a:srgbClr val="FFFFFF"/>
                    </a:gs>
                  </a:gsLst>
                  <a:lin ang="5400000" scaled="0"/>
                </a:gradFill>
                <a:ea typeface="Segoe UI" pitchFamily="34" charset="0"/>
                <a:cs typeface="Segoe UI" pitchFamily="34" charset="0"/>
              </a:rPr>
              <a:t>STAGE</a:t>
            </a:r>
          </a:p>
        </p:txBody>
      </p:sp>
      <p:sp>
        <p:nvSpPr>
          <p:cNvPr id="12" name="Rounded Rectangle 79"/>
          <p:cNvSpPr/>
          <p:nvPr/>
        </p:nvSpPr>
        <p:spPr bwMode="auto">
          <a:xfrm>
            <a:off x="5282267" y="5027943"/>
            <a:ext cx="2141103" cy="1592653"/>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99" dirty="0">
                <a:gradFill>
                  <a:gsLst>
                    <a:gs pos="0">
                      <a:srgbClr val="FFFFFF"/>
                    </a:gs>
                    <a:gs pos="100000">
                      <a:srgbClr val="FFFFFF"/>
                    </a:gs>
                  </a:gsLst>
                  <a:lin ang="5400000" scaled="0"/>
                </a:gradFill>
                <a:ea typeface="Segoe UI" pitchFamily="34" charset="0"/>
                <a:cs typeface="Segoe UI" pitchFamily="34" charset="0"/>
              </a:rPr>
              <a:t>PRODUCTION</a:t>
            </a:r>
          </a:p>
        </p:txBody>
      </p:sp>
      <p:cxnSp>
        <p:nvCxnSpPr>
          <p:cNvPr id="13" name="Straight Connector 12"/>
          <p:cNvCxnSpPr/>
          <p:nvPr/>
        </p:nvCxnSpPr>
        <p:spPr>
          <a:xfrm>
            <a:off x="1885836" y="4001840"/>
            <a:ext cx="0" cy="117961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CODE 1"/>
          <p:cNvGrpSpPr/>
          <p:nvPr/>
        </p:nvGrpSpPr>
        <p:grpSpPr>
          <a:xfrm>
            <a:off x="1548260" y="3098092"/>
            <a:ext cx="781048" cy="814079"/>
            <a:chOff x="2328300" y="3506767"/>
            <a:chExt cx="551703" cy="575034"/>
          </a:xfrm>
        </p:grpSpPr>
        <p:sp>
          <p:nvSpPr>
            <p:cNvPr id="15"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nvGrpSpPr>
            <p:cNvPr id="16" name="Group 15"/>
            <p:cNvGrpSpPr/>
            <p:nvPr/>
          </p:nvGrpSpPr>
          <p:grpSpPr>
            <a:xfrm>
              <a:off x="2328300" y="3506767"/>
              <a:ext cx="551703" cy="575034"/>
              <a:chOff x="3937001" y="4448175"/>
              <a:chExt cx="638175" cy="665163"/>
            </a:xfrm>
          </p:grpSpPr>
          <p:grpSp>
            <p:nvGrpSpPr>
              <p:cNvPr id="17" name="Group 10"/>
              <p:cNvGrpSpPr>
                <a:grpSpLocks noChangeAspect="1"/>
              </p:cNvGrpSpPr>
              <p:nvPr/>
            </p:nvGrpSpPr>
            <p:grpSpPr bwMode="auto">
              <a:xfrm>
                <a:off x="3937001" y="4448175"/>
                <a:ext cx="638175" cy="665163"/>
                <a:chOff x="2480" y="2802"/>
                <a:chExt cx="402" cy="419"/>
              </a:xfrm>
            </p:grpSpPr>
            <p:sp>
              <p:nvSpPr>
                <p:cNvPr id="21"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22"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23"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nvGrpSpPr>
              <p:cNvPr id="18" name="Group 17"/>
              <p:cNvGrpSpPr/>
              <p:nvPr/>
            </p:nvGrpSpPr>
            <p:grpSpPr>
              <a:xfrm>
                <a:off x="4120302" y="4618868"/>
                <a:ext cx="293550" cy="349134"/>
                <a:chOff x="4662074" y="4335997"/>
                <a:chExt cx="234105" cy="278433"/>
              </a:xfrm>
            </p:grpSpPr>
            <p:sp>
              <p:nvSpPr>
                <p:cNvPr id="19"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20"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grpSp>
      <p:grpSp>
        <p:nvGrpSpPr>
          <p:cNvPr id="24" name="CODE 2"/>
          <p:cNvGrpSpPr/>
          <p:nvPr/>
        </p:nvGrpSpPr>
        <p:grpSpPr>
          <a:xfrm>
            <a:off x="1548260" y="3098092"/>
            <a:ext cx="781048" cy="814079"/>
            <a:chOff x="2328300" y="3506767"/>
            <a:chExt cx="551703" cy="575034"/>
          </a:xfrm>
        </p:grpSpPr>
        <p:sp>
          <p:nvSpPr>
            <p:cNvPr id="25"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nvGrpSpPr>
            <p:cNvPr id="26" name="Group 25"/>
            <p:cNvGrpSpPr/>
            <p:nvPr/>
          </p:nvGrpSpPr>
          <p:grpSpPr>
            <a:xfrm>
              <a:off x="2328300" y="3506767"/>
              <a:ext cx="551703" cy="575034"/>
              <a:chOff x="3937001" y="4448175"/>
              <a:chExt cx="638175" cy="665163"/>
            </a:xfrm>
          </p:grpSpPr>
          <p:grpSp>
            <p:nvGrpSpPr>
              <p:cNvPr id="27" name="Group 10"/>
              <p:cNvGrpSpPr>
                <a:grpSpLocks noChangeAspect="1"/>
              </p:cNvGrpSpPr>
              <p:nvPr/>
            </p:nvGrpSpPr>
            <p:grpSpPr bwMode="auto">
              <a:xfrm>
                <a:off x="3937001" y="4448175"/>
                <a:ext cx="638175" cy="665163"/>
                <a:chOff x="2480" y="2802"/>
                <a:chExt cx="402" cy="419"/>
              </a:xfrm>
            </p:grpSpPr>
            <p:sp>
              <p:nvSpPr>
                <p:cNvPr id="31"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32"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33"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nvGrpSpPr>
              <p:cNvPr id="28" name="Group 27"/>
              <p:cNvGrpSpPr/>
              <p:nvPr/>
            </p:nvGrpSpPr>
            <p:grpSpPr>
              <a:xfrm>
                <a:off x="4120302" y="4618868"/>
                <a:ext cx="293550" cy="349134"/>
                <a:chOff x="4662074" y="4335997"/>
                <a:chExt cx="234105" cy="278433"/>
              </a:xfrm>
            </p:grpSpPr>
            <p:sp>
              <p:nvSpPr>
                <p:cNvPr id="29"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30"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grpSp>
      <p:grpSp>
        <p:nvGrpSpPr>
          <p:cNvPr id="34" name="CODE 3"/>
          <p:cNvGrpSpPr/>
          <p:nvPr/>
        </p:nvGrpSpPr>
        <p:grpSpPr>
          <a:xfrm>
            <a:off x="1542108" y="3098092"/>
            <a:ext cx="781048" cy="814079"/>
            <a:chOff x="2328300" y="3506767"/>
            <a:chExt cx="551703" cy="575034"/>
          </a:xfrm>
        </p:grpSpPr>
        <p:sp>
          <p:nvSpPr>
            <p:cNvPr id="35"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nvGrpSpPr>
            <p:cNvPr id="36" name="Group 35"/>
            <p:cNvGrpSpPr/>
            <p:nvPr/>
          </p:nvGrpSpPr>
          <p:grpSpPr>
            <a:xfrm>
              <a:off x="2328300" y="3506767"/>
              <a:ext cx="551703" cy="575034"/>
              <a:chOff x="3937001" y="4448175"/>
              <a:chExt cx="638175" cy="665163"/>
            </a:xfrm>
          </p:grpSpPr>
          <p:grpSp>
            <p:nvGrpSpPr>
              <p:cNvPr id="37" name="Group 10"/>
              <p:cNvGrpSpPr>
                <a:grpSpLocks noChangeAspect="1"/>
              </p:cNvGrpSpPr>
              <p:nvPr/>
            </p:nvGrpSpPr>
            <p:grpSpPr bwMode="auto">
              <a:xfrm>
                <a:off x="3937001" y="4448175"/>
                <a:ext cx="638175" cy="665163"/>
                <a:chOff x="2480" y="2802"/>
                <a:chExt cx="402" cy="419"/>
              </a:xfrm>
            </p:grpSpPr>
            <p:sp>
              <p:nvSpPr>
                <p:cNvPr id="41"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42"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tx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43"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nvGrpSpPr>
              <p:cNvPr id="38" name="Group 37"/>
              <p:cNvGrpSpPr/>
              <p:nvPr/>
            </p:nvGrpSpPr>
            <p:grpSpPr>
              <a:xfrm>
                <a:off x="4120302" y="4618868"/>
                <a:ext cx="293550" cy="349134"/>
                <a:chOff x="4662074" y="4335997"/>
                <a:chExt cx="234105" cy="278433"/>
              </a:xfrm>
            </p:grpSpPr>
            <p:sp>
              <p:nvSpPr>
                <p:cNvPr id="39"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40"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grpSp>
      <p:sp>
        <p:nvSpPr>
          <p:cNvPr id="44" name="APP 1"/>
          <p:cNvSpPr>
            <a:spLocks noEditPoints="1"/>
          </p:cNvSpPr>
          <p:nvPr/>
        </p:nvSpPr>
        <p:spPr bwMode="auto">
          <a:xfrm>
            <a:off x="5954287" y="2165722"/>
            <a:ext cx="797056" cy="822504"/>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sp>
        <p:nvSpPr>
          <p:cNvPr id="45" name="APP 2"/>
          <p:cNvSpPr>
            <a:spLocks noEditPoints="1"/>
          </p:cNvSpPr>
          <p:nvPr/>
        </p:nvSpPr>
        <p:spPr bwMode="auto">
          <a:xfrm>
            <a:off x="5954287" y="3871906"/>
            <a:ext cx="797056" cy="822504"/>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sp>
        <p:nvSpPr>
          <p:cNvPr id="46" name="APP 3"/>
          <p:cNvSpPr>
            <a:spLocks noEditPoints="1"/>
          </p:cNvSpPr>
          <p:nvPr/>
        </p:nvSpPr>
        <p:spPr bwMode="auto">
          <a:xfrm>
            <a:off x="5954287" y="5593362"/>
            <a:ext cx="797056" cy="822504"/>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009"/>
            <a:endParaRPr lang="en-US" sz="1700">
              <a:solidFill>
                <a:srgbClr val="000000"/>
              </a:solidFill>
            </a:endParaRPr>
          </a:p>
        </p:txBody>
      </p:sp>
      <p:sp>
        <p:nvSpPr>
          <p:cNvPr id="47" name="AutoShape 3"/>
          <p:cNvSpPr>
            <a:spLocks noChangeAspect="1" noChangeArrowheads="1" noTextEdit="1"/>
          </p:cNvSpPr>
          <p:nvPr/>
        </p:nvSpPr>
        <p:spPr bwMode="auto">
          <a:xfrm>
            <a:off x="382052" y="1599867"/>
            <a:ext cx="768746" cy="78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48" name="AutoShape 9"/>
          <p:cNvSpPr>
            <a:spLocks noChangeAspect="1" noChangeArrowheads="1" noTextEdit="1"/>
          </p:cNvSpPr>
          <p:nvPr/>
        </p:nvSpPr>
        <p:spPr bwMode="auto">
          <a:xfrm>
            <a:off x="381064" y="1599152"/>
            <a:ext cx="777162" cy="814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49" name="TextBox 48"/>
          <p:cNvSpPr txBox="1"/>
          <p:nvPr/>
        </p:nvSpPr>
        <p:spPr>
          <a:xfrm>
            <a:off x="3248426" y="5023359"/>
            <a:ext cx="35477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rgbClr val="FFFFFF"/>
                    </a:gs>
                    <a:gs pos="30000">
                      <a:srgbClr val="FFFFFF"/>
                    </a:gs>
                  </a:gsLst>
                  <a:lin ang="5400000" scaled="0"/>
                </a:gradFill>
              </a:rPr>
              <a:t>OPS</a:t>
            </a:r>
          </a:p>
        </p:txBody>
      </p:sp>
      <p:grpSp>
        <p:nvGrpSpPr>
          <p:cNvPr id="50" name="CODE 3"/>
          <p:cNvGrpSpPr/>
          <p:nvPr/>
        </p:nvGrpSpPr>
        <p:grpSpPr>
          <a:xfrm>
            <a:off x="1548261" y="3086960"/>
            <a:ext cx="781048" cy="814079"/>
            <a:chOff x="2328300" y="3506767"/>
            <a:chExt cx="551703" cy="575034"/>
          </a:xfrm>
        </p:grpSpPr>
        <p:sp>
          <p:nvSpPr>
            <p:cNvPr id="51"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nvGrpSpPr>
            <p:cNvPr id="52" name="Group 51"/>
            <p:cNvGrpSpPr/>
            <p:nvPr/>
          </p:nvGrpSpPr>
          <p:grpSpPr>
            <a:xfrm>
              <a:off x="2328300" y="3506767"/>
              <a:ext cx="551703" cy="575034"/>
              <a:chOff x="3937001" y="4448175"/>
              <a:chExt cx="638175" cy="665163"/>
            </a:xfrm>
          </p:grpSpPr>
          <p:grpSp>
            <p:nvGrpSpPr>
              <p:cNvPr id="53" name="Group 10"/>
              <p:cNvGrpSpPr>
                <a:grpSpLocks noChangeAspect="1"/>
              </p:cNvGrpSpPr>
              <p:nvPr/>
            </p:nvGrpSpPr>
            <p:grpSpPr bwMode="auto">
              <a:xfrm>
                <a:off x="3937001" y="4448175"/>
                <a:ext cx="638175" cy="665163"/>
                <a:chOff x="2480" y="2802"/>
                <a:chExt cx="402" cy="419"/>
              </a:xfrm>
            </p:grpSpPr>
            <p:sp>
              <p:nvSpPr>
                <p:cNvPr id="57"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58"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tx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59"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nvGrpSpPr>
              <p:cNvPr id="54" name="Group 53"/>
              <p:cNvGrpSpPr/>
              <p:nvPr/>
            </p:nvGrpSpPr>
            <p:grpSpPr>
              <a:xfrm>
                <a:off x="4120302" y="4618868"/>
                <a:ext cx="293550" cy="349134"/>
                <a:chOff x="4662074" y="4335997"/>
                <a:chExt cx="234105" cy="278433"/>
              </a:xfrm>
            </p:grpSpPr>
            <p:sp>
              <p:nvSpPr>
                <p:cNvPr id="55"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56"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grpSp>
      <p:pic>
        <p:nvPicPr>
          <p:cNvPr id="60" name="Picture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2455" y="4412175"/>
            <a:ext cx="1094542" cy="2151343"/>
          </a:xfrm>
          <a:prstGeom prst="rect">
            <a:avLst/>
          </a:prstGeom>
        </p:spPr>
      </p:pic>
      <p:sp>
        <p:nvSpPr>
          <p:cNvPr id="61" name="TextBox 60"/>
          <p:cNvSpPr txBox="1"/>
          <p:nvPr/>
        </p:nvSpPr>
        <p:spPr>
          <a:xfrm>
            <a:off x="3400826" y="5175759"/>
            <a:ext cx="35477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bg1"/>
                    </a:gs>
                    <a:gs pos="30000">
                      <a:schemeClr val="bg1"/>
                    </a:gs>
                  </a:gsLst>
                  <a:lin ang="5400000" scaled="0"/>
                </a:gradFill>
              </a:rPr>
              <a:t>OPS</a:t>
            </a:r>
          </a:p>
        </p:txBody>
      </p:sp>
      <p:sp>
        <p:nvSpPr>
          <p:cNvPr id="62" name="Freeform 147"/>
          <p:cNvSpPr>
            <a:spLocks/>
          </p:cNvSpPr>
          <p:nvPr/>
        </p:nvSpPr>
        <p:spPr bwMode="auto">
          <a:xfrm>
            <a:off x="1212792" y="5404793"/>
            <a:ext cx="256867" cy="999372"/>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51" y="4138454"/>
            <a:ext cx="1406136" cy="2516779"/>
          </a:xfrm>
          <a:prstGeom prst="rect">
            <a:avLst/>
          </a:prstGeom>
        </p:spPr>
      </p:pic>
      <p:sp>
        <p:nvSpPr>
          <p:cNvPr id="64" name="TextBox 63"/>
          <p:cNvSpPr txBox="1"/>
          <p:nvPr/>
        </p:nvSpPr>
        <p:spPr>
          <a:xfrm>
            <a:off x="890793" y="5186474"/>
            <a:ext cx="35732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chemeClr val="tx1">
                        <a:lumMod val="50000"/>
                      </a:schemeClr>
                    </a:gs>
                    <a:gs pos="74000">
                      <a:schemeClr val="tx1">
                        <a:lumMod val="50000"/>
                      </a:schemeClr>
                    </a:gs>
                  </a:gsLst>
                  <a:lin ang="5400000" scaled="0"/>
                </a:gradFill>
              </a:rPr>
              <a:t>DEV</a:t>
            </a:r>
          </a:p>
        </p:txBody>
      </p:sp>
    </p:spTree>
    <p:extLst>
      <p:ext uri="{BB962C8B-B14F-4D97-AF65-F5344CB8AC3E}">
        <p14:creationId xmlns:p14="http://schemas.microsoft.com/office/powerpoint/2010/main" val="1887452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20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1000"/>
                                        <p:tgtEl>
                                          <p:spTgt spid="13"/>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0"/>
                            </p:stCondLst>
                            <p:childTnLst>
                              <p:par>
                                <p:cTn id="21" presetID="42" presetClass="path" presetSubtype="0" decel="100000" fill="hold" nodeType="afterEffect">
                                  <p:stCondLst>
                                    <p:cond delay="0"/>
                                  </p:stCondLst>
                                  <p:childTnLst>
                                    <p:animMotion origin="layout" path="M 1.51902E-6 -4.81616E-6 L 0.35627 -0.13073 " pathEditMode="relative" rAng="0" ptsTypes="AA">
                                      <p:cBhvr>
                                        <p:cTn id="22" dur="2000" fill="hold"/>
                                        <p:tgtEl>
                                          <p:spTgt spid="34"/>
                                        </p:tgtEl>
                                        <p:attrNameLst>
                                          <p:attrName>ppt_x</p:attrName>
                                          <p:attrName>ppt_y</p:attrName>
                                        </p:attrNameLst>
                                      </p:cBhvr>
                                      <p:rCtr x="17807" y="-6537"/>
                                    </p:animMotion>
                                  </p:childTnLst>
                                </p:cTn>
                              </p:par>
                              <p:par>
                                <p:cTn id="23" presetID="42" presetClass="path" presetSubtype="0" decel="100000" fill="hold" nodeType="withEffect">
                                  <p:stCondLst>
                                    <p:cond delay="0"/>
                                  </p:stCondLst>
                                  <p:childTnLst>
                                    <p:animMotion origin="layout" path="M 9.24177E-7 -4.81616E-6 L 0.35576 0.11371 " pathEditMode="relative" rAng="0" ptsTypes="AA">
                                      <p:cBhvr>
                                        <p:cTn id="24" dur="2000" fill="hold"/>
                                        <p:tgtEl>
                                          <p:spTgt spid="24"/>
                                        </p:tgtEl>
                                        <p:attrNameLst>
                                          <p:attrName>ppt_x</p:attrName>
                                          <p:attrName>ppt_y</p:attrName>
                                        </p:attrNameLst>
                                      </p:cBhvr>
                                      <p:rCtr x="17781" y="5674"/>
                                    </p:animMotion>
                                  </p:childTnLst>
                                </p:cTn>
                              </p:par>
                              <p:par>
                                <p:cTn id="25" presetID="42" presetClass="path" presetSubtype="0" decel="100000" fill="hold" nodeType="withEffect">
                                  <p:stCondLst>
                                    <p:cond delay="0"/>
                                  </p:stCondLst>
                                  <p:childTnLst>
                                    <p:animMotion origin="layout" path="M 9.24177E-7 -4.81616E-6 L 0.35678 0.36065 " pathEditMode="relative" rAng="0" ptsTypes="AA">
                                      <p:cBhvr>
                                        <p:cTn id="26" dur="2000" fill="hold"/>
                                        <p:tgtEl>
                                          <p:spTgt spid="14"/>
                                        </p:tgtEl>
                                        <p:attrNameLst>
                                          <p:attrName>ppt_x</p:attrName>
                                          <p:attrName>ppt_y</p:attrName>
                                        </p:attrNameLst>
                                      </p:cBhvr>
                                      <p:rCtr x="17833" y="18021"/>
                                    </p:animMotion>
                                  </p:childTnLst>
                                </p:cTn>
                              </p:par>
                            </p:childTnLst>
                          </p:cTn>
                        </p:par>
                        <p:par>
                          <p:cTn id="27" fill="hold">
                            <p:stCondLst>
                              <p:cond delay="2000"/>
                            </p:stCondLst>
                            <p:childTnLst>
                              <p:par>
                                <p:cTn id="28" presetID="10" presetClass="exit" presetSubtype="0" fill="hold" nodeType="afterEffect">
                                  <p:stCondLst>
                                    <p:cond delay="500"/>
                                  </p:stCondLst>
                                  <p:childTnLst>
                                    <p:animEffect transition="out" filter="fade">
                                      <p:cBhvr>
                                        <p:cTn id="29" dur="650"/>
                                        <p:tgtEl>
                                          <p:spTgt spid="34"/>
                                        </p:tgtEl>
                                      </p:cBhvr>
                                    </p:animEffect>
                                    <p:set>
                                      <p:cBhvr>
                                        <p:cTn id="30" dur="1" fill="hold">
                                          <p:stCondLst>
                                            <p:cond delay="649"/>
                                          </p:stCondLst>
                                        </p:cTn>
                                        <p:tgtEl>
                                          <p:spTgt spid="34"/>
                                        </p:tgtEl>
                                        <p:attrNameLst>
                                          <p:attrName>style.visibility</p:attrName>
                                        </p:attrNameLst>
                                      </p:cBhvr>
                                      <p:to>
                                        <p:strVal val="hidden"/>
                                      </p:to>
                                    </p:set>
                                  </p:childTnLst>
                                </p:cTn>
                              </p:par>
                            </p:childTnLst>
                          </p:cTn>
                        </p:par>
                        <p:par>
                          <p:cTn id="31" fill="hold">
                            <p:stCondLst>
                              <p:cond delay="3150"/>
                            </p:stCondLst>
                            <p:childTnLst>
                              <p:par>
                                <p:cTn id="32" presetID="10" presetClass="entr" presetSubtype="0" fill="hold" grpId="0" nodeType="after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650"/>
                                        <p:tgtEl>
                                          <p:spTgt spid="44"/>
                                        </p:tgtEl>
                                      </p:cBhvr>
                                    </p:animEffect>
                                  </p:childTnLst>
                                </p:cTn>
                              </p:par>
                            </p:childTnLst>
                          </p:cTn>
                        </p:par>
                        <p:par>
                          <p:cTn id="35" fill="hold">
                            <p:stCondLst>
                              <p:cond delay="3800"/>
                            </p:stCondLst>
                            <p:childTnLst>
                              <p:par>
                                <p:cTn id="36" presetID="10" presetClass="exit" presetSubtype="0" fill="hold" nodeType="afterEffect">
                                  <p:stCondLst>
                                    <p:cond delay="300"/>
                                  </p:stCondLst>
                                  <p:childTnLst>
                                    <p:animEffect transition="out" filter="fade">
                                      <p:cBhvr>
                                        <p:cTn id="37" dur="650"/>
                                        <p:tgtEl>
                                          <p:spTgt spid="24"/>
                                        </p:tgtEl>
                                      </p:cBhvr>
                                    </p:animEffect>
                                    <p:set>
                                      <p:cBhvr>
                                        <p:cTn id="38" dur="1" fill="hold">
                                          <p:stCondLst>
                                            <p:cond delay="649"/>
                                          </p:stCondLst>
                                        </p:cTn>
                                        <p:tgtEl>
                                          <p:spTgt spid="24"/>
                                        </p:tgtEl>
                                        <p:attrNameLst>
                                          <p:attrName>style.visibility</p:attrName>
                                        </p:attrNameLst>
                                      </p:cBhvr>
                                      <p:to>
                                        <p:strVal val="hidden"/>
                                      </p:to>
                                    </p:set>
                                  </p:childTnLst>
                                </p:cTn>
                              </p:par>
                            </p:childTnLst>
                          </p:cTn>
                        </p:par>
                        <p:par>
                          <p:cTn id="39" fill="hold">
                            <p:stCondLst>
                              <p:cond delay="4750"/>
                            </p:stCondLst>
                            <p:childTnLst>
                              <p:par>
                                <p:cTn id="40" presetID="10" presetClass="entr" presetSubtype="0" fill="hold" grpId="0" nodeType="after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650"/>
                                        <p:tgtEl>
                                          <p:spTgt spid="45"/>
                                        </p:tgtEl>
                                      </p:cBhvr>
                                    </p:animEffect>
                                  </p:childTnLst>
                                </p:cTn>
                              </p:par>
                            </p:childTnLst>
                          </p:cTn>
                        </p:par>
                        <p:par>
                          <p:cTn id="43" fill="hold">
                            <p:stCondLst>
                              <p:cond delay="5400"/>
                            </p:stCondLst>
                            <p:childTnLst>
                              <p:par>
                                <p:cTn id="44" presetID="10" presetClass="exit" presetSubtype="0" fill="hold" nodeType="afterEffect">
                                  <p:stCondLst>
                                    <p:cond delay="300"/>
                                  </p:stCondLst>
                                  <p:childTnLst>
                                    <p:animEffect transition="out" filter="fade">
                                      <p:cBhvr>
                                        <p:cTn id="45" dur="650"/>
                                        <p:tgtEl>
                                          <p:spTgt spid="14"/>
                                        </p:tgtEl>
                                      </p:cBhvr>
                                    </p:animEffect>
                                    <p:set>
                                      <p:cBhvr>
                                        <p:cTn id="46" dur="1" fill="hold">
                                          <p:stCondLst>
                                            <p:cond delay="649"/>
                                          </p:stCondLst>
                                        </p:cTn>
                                        <p:tgtEl>
                                          <p:spTgt spid="14"/>
                                        </p:tgtEl>
                                        <p:attrNameLst>
                                          <p:attrName>style.visibility</p:attrName>
                                        </p:attrNameLst>
                                      </p:cBhvr>
                                      <p:to>
                                        <p:strVal val="hidden"/>
                                      </p:to>
                                    </p:set>
                                  </p:childTnLst>
                                </p:cTn>
                              </p:par>
                            </p:childTnLst>
                          </p:cTn>
                        </p:par>
                        <p:par>
                          <p:cTn id="47" fill="hold">
                            <p:stCondLst>
                              <p:cond delay="6350"/>
                            </p:stCondLst>
                            <p:childTnLst>
                              <p:par>
                                <p:cTn id="48" presetID="10" presetClass="entr" presetSubtype="0" fill="hold" grpId="0" nodeType="after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650"/>
                                        <p:tgtEl>
                                          <p:spTgt spid="46"/>
                                        </p:tgtEl>
                                      </p:cBhvr>
                                    </p:animEffect>
                                  </p:childTnLst>
                                </p:cTn>
                              </p:par>
                            </p:childTnLst>
                          </p:cTn>
                        </p:par>
                        <p:par>
                          <p:cTn id="51" fill="hold">
                            <p:stCondLst>
                              <p:cond delay="7000"/>
                            </p:stCondLst>
                            <p:childTnLst>
                              <p:par>
                                <p:cTn id="52" presetID="10" presetClass="entr" presetSubtype="0" fill="hold" grpId="0" nodeType="afterEffect">
                                  <p:stCondLst>
                                    <p:cond delay="50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500"/>
                                        <p:tgtEl>
                                          <p:spTgt spid="5"/>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44" grpId="0" animBg="1"/>
      <p:bldP spid="45" grpId="0" animBg="1"/>
      <p:bldP spid="4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 + Learn</a:t>
            </a:r>
          </a:p>
        </p:txBody>
      </p:sp>
      <p:sp>
        <p:nvSpPr>
          <p:cNvPr id="3" name="Rectangle 2"/>
          <p:cNvSpPr/>
          <p:nvPr/>
        </p:nvSpPr>
        <p:spPr bwMode="auto">
          <a:xfrm rot="16200000" flipV="1">
            <a:off x="4760073" y="3433208"/>
            <a:ext cx="2880000" cy="720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rot="5400000" flipV="1">
            <a:off x="5793229" y="2389630"/>
            <a:ext cx="812801" cy="72150"/>
          </a:xfrm>
          <a:prstGeom prst="rect">
            <a:avLst/>
          </a:prstGeom>
          <a:solidFill>
            <a:srgbClr val="F693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rot="5400000" flipV="1">
            <a:off x="5793229" y="3278631"/>
            <a:ext cx="812801" cy="72150"/>
          </a:xfrm>
          <a:prstGeom prst="rect">
            <a:avLst/>
          </a:prstGeom>
          <a:solidFill>
            <a:srgbClr val="F693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rot="5400000" flipV="1">
            <a:off x="5793227" y="4269229"/>
            <a:ext cx="812801" cy="72150"/>
          </a:xfrm>
          <a:prstGeom prst="rect">
            <a:avLst/>
          </a:prstGeom>
          <a:solidFill>
            <a:srgbClr val="F693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33008" y="4885578"/>
            <a:ext cx="4449971" cy="4450143"/>
          </a:xfrm>
          <a:prstGeom prst="rect">
            <a:avLst/>
          </a:prstGeom>
        </p:spPr>
      </p:pic>
      <p:sp>
        <p:nvSpPr>
          <p:cNvPr id="8" name="Oval 7"/>
          <p:cNvSpPr/>
          <p:nvPr/>
        </p:nvSpPr>
        <p:spPr bwMode="auto">
          <a:xfrm>
            <a:off x="6024155" y="4673600"/>
            <a:ext cx="342900" cy="342900"/>
          </a:xfrm>
          <a:prstGeom prst="ellipse">
            <a:avLst/>
          </a:prstGeom>
          <a:solidFill>
            <a:srgbClr val="F6931A"/>
          </a:solidFill>
          <a:ln w="76200">
            <a:solidFill>
              <a:srgbClr val="F693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FFFFFF"/>
                </a:solidFill>
                <a:latin typeface="Segoe UI Light"/>
                <a:ea typeface="Segoe UI" pitchFamily="34" charset="0"/>
                <a:cs typeface="Segoe UI" pitchFamily="34" charset="0"/>
              </a:rPr>
              <a:t>4</a:t>
            </a:r>
          </a:p>
        </p:txBody>
      </p:sp>
      <p:grpSp>
        <p:nvGrpSpPr>
          <p:cNvPr id="9" name="Group 8"/>
          <p:cNvGrpSpPr/>
          <p:nvPr/>
        </p:nvGrpSpPr>
        <p:grpSpPr>
          <a:xfrm>
            <a:off x="6016564" y="3641577"/>
            <a:ext cx="5367052" cy="365757"/>
            <a:chOff x="6016564" y="3641577"/>
            <a:chExt cx="5367052" cy="365757"/>
          </a:xfrm>
        </p:grpSpPr>
        <p:cxnSp>
          <p:nvCxnSpPr>
            <p:cNvPr id="10" name="Straight Connector 9"/>
            <p:cNvCxnSpPr/>
            <p:nvPr/>
          </p:nvCxnSpPr>
          <p:spPr>
            <a:xfrm rot="16200000">
              <a:off x="6798172" y="3476581"/>
              <a:ext cx="0" cy="695750"/>
            </a:xfrm>
            <a:prstGeom prst="line">
              <a:avLst/>
            </a:prstGeom>
            <a:ln w="38100" cap="rnd">
              <a:solidFill>
                <a:srgbClr val="F6931A"/>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252267" y="3682277"/>
              <a:ext cx="4131349" cy="307777"/>
            </a:xfrm>
            <a:prstGeom prst="rect">
              <a:avLst/>
            </a:prstGeom>
            <a:noFill/>
          </p:spPr>
          <p:txBody>
            <a:bodyPr wrap="square" rtlCol="0">
              <a:spAutoFit/>
            </a:bodyPr>
            <a:lstStyle/>
            <a:p>
              <a:pPr>
                <a:defRPr/>
              </a:pPr>
              <a:r>
                <a:rPr lang="en-US" sz="1400" kern="0" dirty="0">
                  <a:gradFill>
                    <a:gsLst>
                      <a:gs pos="0">
                        <a:srgbClr val="F6931A"/>
                      </a:gs>
                      <a:gs pos="100000">
                        <a:srgbClr val="F6931A"/>
                      </a:gs>
                    </a:gsLst>
                  </a:gradFill>
                  <a:cs typeface="Arial" pitchFamily="34" charset="0"/>
                </a:rPr>
                <a:t>Monitor</a:t>
              </a:r>
              <a:endParaRPr lang="en-US" sz="1400" b="1" kern="0" dirty="0">
                <a:gradFill>
                  <a:gsLst>
                    <a:gs pos="0">
                      <a:srgbClr val="F6931A"/>
                    </a:gs>
                    <a:gs pos="100000">
                      <a:srgbClr val="F6931A"/>
                    </a:gs>
                  </a:gsLst>
                </a:gradFill>
                <a:cs typeface="Arial" pitchFamily="34" charset="0"/>
              </a:endParaRPr>
            </a:p>
          </p:txBody>
        </p:sp>
        <p:sp>
          <p:nvSpPr>
            <p:cNvPr id="12" name="Oval 11"/>
            <p:cNvSpPr/>
            <p:nvPr/>
          </p:nvSpPr>
          <p:spPr bwMode="auto">
            <a:xfrm rot="16200000">
              <a:off x="6016564" y="3641577"/>
              <a:ext cx="365757" cy="365757"/>
            </a:xfrm>
            <a:prstGeom prst="ellipse">
              <a:avLst/>
            </a:prstGeom>
            <a:solidFill>
              <a:schemeClr val="bg1"/>
            </a:solidFill>
            <a:ln w="38100" cmpd="sng">
              <a:solidFill>
                <a:srgbClr val="F693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1908312" y="2661375"/>
            <a:ext cx="4474008" cy="365757"/>
            <a:chOff x="1908312" y="2661375"/>
            <a:chExt cx="4474008" cy="365757"/>
          </a:xfrm>
        </p:grpSpPr>
        <p:cxnSp>
          <p:nvCxnSpPr>
            <p:cNvPr id="14" name="Straight Connector 13"/>
            <p:cNvCxnSpPr/>
            <p:nvPr/>
          </p:nvCxnSpPr>
          <p:spPr>
            <a:xfrm rot="5400000" flipH="1">
              <a:off x="5740749" y="2496378"/>
              <a:ext cx="0" cy="695750"/>
            </a:xfrm>
            <a:prstGeom prst="line">
              <a:avLst/>
            </a:prstGeom>
            <a:ln w="38100" cap="rnd">
              <a:solidFill>
                <a:srgbClr val="F6931A"/>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5" name="Oval 14"/>
            <p:cNvSpPr/>
            <p:nvPr/>
          </p:nvSpPr>
          <p:spPr bwMode="auto">
            <a:xfrm rot="16200000">
              <a:off x="6016563" y="2661375"/>
              <a:ext cx="365757" cy="365757"/>
            </a:xfrm>
            <a:prstGeom prst="ellipse">
              <a:avLst/>
            </a:prstGeom>
            <a:solidFill>
              <a:schemeClr val="bg1"/>
            </a:solidFill>
            <a:ln w="38100" cmpd="sng">
              <a:solidFill>
                <a:srgbClr val="F693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1908312" y="2690936"/>
              <a:ext cx="3407259" cy="307777"/>
            </a:xfrm>
            <a:prstGeom prst="rect">
              <a:avLst/>
            </a:prstGeom>
            <a:noFill/>
          </p:spPr>
          <p:txBody>
            <a:bodyPr wrap="square" rtlCol="0">
              <a:spAutoFit/>
            </a:bodyPr>
            <a:lstStyle/>
            <a:p>
              <a:pPr algn="r">
                <a:defRPr/>
              </a:pPr>
              <a:r>
                <a:rPr lang="en-US" sz="1400" kern="0" dirty="0">
                  <a:gradFill>
                    <a:gsLst>
                      <a:gs pos="0">
                        <a:srgbClr val="F6931A"/>
                      </a:gs>
                      <a:gs pos="100000">
                        <a:srgbClr val="F6931A"/>
                      </a:gs>
                    </a:gsLst>
                  </a:gradFill>
                  <a:cs typeface="Arial" pitchFamily="34" charset="0"/>
                </a:rPr>
                <a:t>Feedback</a:t>
              </a:r>
              <a:endParaRPr lang="en-US" sz="1400" b="1" kern="0" dirty="0">
                <a:gradFill>
                  <a:gsLst>
                    <a:gs pos="0">
                      <a:srgbClr val="F6931A"/>
                    </a:gs>
                    <a:gs pos="100000">
                      <a:srgbClr val="F6931A"/>
                    </a:gs>
                  </a:gsLst>
                </a:gradFill>
                <a:latin typeface="Segoe UI Light"/>
                <a:cs typeface="Arial" pitchFamily="34" charset="0"/>
              </a:endParaRPr>
            </a:p>
          </p:txBody>
        </p:sp>
      </p:grpSp>
      <p:sp>
        <p:nvSpPr>
          <p:cNvPr id="17" name="Rectangle 16"/>
          <p:cNvSpPr/>
          <p:nvPr/>
        </p:nvSpPr>
        <p:spPr>
          <a:xfrm>
            <a:off x="6487398" y="1735528"/>
            <a:ext cx="2992826" cy="461665"/>
          </a:xfrm>
          <a:prstGeom prst="rect">
            <a:avLst/>
          </a:prstGeom>
        </p:spPr>
        <p:txBody>
          <a:bodyPr wrap="none">
            <a:spAutoFit/>
          </a:bodyPr>
          <a:lstStyle/>
          <a:p>
            <a:r>
              <a:rPr lang="en-US" sz="2400" kern="0" dirty="0">
                <a:gradFill>
                  <a:gsLst>
                    <a:gs pos="0">
                      <a:srgbClr val="C02DA2"/>
                    </a:gs>
                    <a:gs pos="100000">
                      <a:srgbClr val="C02DA2"/>
                    </a:gs>
                  </a:gsLst>
                  <a:lin ang="0" scaled="0"/>
                </a:gradFill>
                <a:latin typeface="Segoe UI Light"/>
                <a:cs typeface="Arial" pitchFamily="34" charset="0"/>
              </a:rPr>
              <a:t>Plan the next iteration</a:t>
            </a:r>
            <a:endParaRPr lang="en-US" sz="2400" dirty="0">
              <a:gradFill>
                <a:gsLst>
                  <a:gs pos="0">
                    <a:srgbClr val="C02DA2"/>
                  </a:gs>
                  <a:gs pos="100000">
                    <a:srgbClr val="C02DA2"/>
                  </a:gs>
                </a:gsLst>
                <a:lin ang="0" scaled="0"/>
              </a:gradFill>
            </a:endParaRPr>
          </a:p>
        </p:txBody>
      </p:sp>
      <p:sp>
        <p:nvSpPr>
          <p:cNvPr id="18" name="Isosceles Triangle 17"/>
          <p:cNvSpPr/>
          <p:nvPr/>
        </p:nvSpPr>
        <p:spPr bwMode="auto">
          <a:xfrm rot="10800000" flipV="1">
            <a:off x="5945619" y="1716261"/>
            <a:ext cx="510159" cy="439792"/>
          </a:xfrm>
          <a:prstGeom prst="triangle">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Isosceles Triangle 18"/>
          <p:cNvSpPr/>
          <p:nvPr/>
        </p:nvSpPr>
        <p:spPr bwMode="auto">
          <a:xfrm rot="10800000" flipV="1">
            <a:off x="5945619" y="1716261"/>
            <a:ext cx="510159" cy="439792"/>
          </a:xfrm>
          <a:prstGeom prst="triangle">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13137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7"/>
                                        </p:tgtEl>
                                        <p:attrNameLst>
                                          <p:attrName>r</p:attrName>
                                        </p:attrNameLst>
                                      </p:cBhvr>
                                    </p:animRot>
                                  </p:childTnLst>
                                </p:cTn>
                              </p:par>
                              <p:par>
                                <p:cTn id="7" presetID="22" presetClass="entr" presetSubtype="4" fill="hold" grpId="0" nodeType="withEffect">
                                  <p:stCondLst>
                                    <p:cond delay="20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500"/>
                                        <p:tgtEl>
                                          <p:spTgt spid="8"/>
                                        </p:tgtEl>
                                      </p:cBhvr>
                                    </p:animEffect>
                                  </p:childTnLst>
                                </p:cTn>
                              </p:par>
                            </p:childTnLst>
                          </p:cTn>
                        </p:par>
                        <p:par>
                          <p:cTn id="10" fill="hold">
                            <p:stCondLst>
                              <p:cond delay="1000"/>
                            </p:stCondLst>
                            <p:childTnLst>
                              <p:par>
                                <p:cTn id="11" presetID="10" presetClass="entr" presetSubtype="0" fill="hold" nodeType="after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2000"/>
                            </p:stCondLst>
                            <p:childTnLst>
                              <p:par>
                                <p:cTn id="18" presetID="10" presetClass="entr" presetSubtype="0" fill="hold" grpId="0" nodeType="afterEffect">
                                  <p:stCondLst>
                                    <p:cond delay="5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3000"/>
                            </p:stCondLst>
                            <p:childTnLst>
                              <p:par>
                                <p:cTn id="25" presetID="10" presetClass="entr" presetSubtype="0" fill="hold" grpId="0" nodeType="afterEffect">
                                  <p:stCondLst>
                                    <p:cond delay="5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17" grpId="0"/>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1902059"/>
          </a:xfrm>
        </p:spPr>
        <p:txBody>
          <a:bodyPr/>
          <a:lstStyle/>
          <a:p>
            <a:r>
              <a:rPr lang="en-US" dirty="0"/>
              <a:t>Telemetry at every tier</a:t>
            </a:r>
          </a:p>
          <a:p>
            <a:r>
              <a:rPr lang="en-US" dirty="0"/>
              <a:t>Performance and load testing</a:t>
            </a:r>
          </a:p>
          <a:p>
            <a:r>
              <a:rPr lang="en-US" dirty="0"/>
              <a:t>Automated notifications for anomalies</a:t>
            </a:r>
          </a:p>
        </p:txBody>
      </p:sp>
      <p:sp>
        <p:nvSpPr>
          <p:cNvPr id="4" name="Title 3"/>
          <p:cNvSpPr>
            <a:spLocks noGrp="1"/>
          </p:cNvSpPr>
          <p:nvPr>
            <p:ph type="title"/>
          </p:nvPr>
        </p:nvSpPr>
        <p:spPr/>
        <p:txBody>
          <a:bodyPr/>
          <a:lstStyle/>
          <a:p>
            <a:r>
              <a:rPr lang="en-US" dirty="0"/>
              <a:t>Monitor + Learn</a:t>
            </a:r>
          </a:p>
        </p:txBody>
      </p:sp>
    </p:spTree>
    <p:extLst>
      <p:ext uri="{BB962C8B-B14F-4D97-AF65-F5344CB8AC3E}">
        <p14:creationId xmlns:p14="http://schemas.microsoft.com/office/powerpoint/2010/main" val="28621564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Hosting Options</a:t>
            </a:r>
          </a:p>
        </p:txBody>
      </p:sp>
      <p:sp>
        <p:nvSpPr>
          <p:cNvPr id="3" name="Rectangle 2"/>
          <p:cNvSpPr/>
          <p:nvPr/>
        </p:nvSpPr>
        <p:spPr bwMode="auto">
          <a:xfrm>
            <a:off x="457200" y="2811462"/>
            <a:ext cx="1828800" cy="1828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Virtual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Machines</a:t>
            </a:r>
          </a:p>
        </p:txBody>
      </p:sp>
      <p:sp>
        <p:nvSpPr>
          <p:cNvPr id="4" name="Rectangle 3"/>
          <p:cNvSpPr/>
          <p:nvPr/>
        </p:nvSpPr>
        <p:spPr bwMode="auto">
          <a:xfrm>
            <a:off x="2880519" y="2811462"/>
            <a:ext cx="1828800" cy="1828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VM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Scale Sets</a:t>
            </a:r>
          </a:p>
        </p:txBody>
      </p:sp>
      <p:sp>
        <p:nvSpPr>
          <p:cNvPr id="5" name="Rectangle 4"/>
          <p:cNvSpPr/>
          <p:nvPr/>
        </p:nvSpPr>
        <p:spPr bwMode="auto">
          <a:xfrm>
            <a:off x="5303838" y="2811462"/>
            <a:ext cx="1828800" cy="1828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Container Service</a:t>
            </a:r>
          </a:p>
        </p:txBody>
      </p:sp>
      <p:sp>
        <p:nvSpPr>
          <p:cNvPr id="6" name="Rectangle 5"/>
          <p:cNvSpPr/>
          <p:nvPr/>
        </p:nvSpPr>
        <p:spPr bwMode="auto">
          <a:xfrm>
            <a:off x="7727157" y="2811462"/>
            <a:ext cx="1828800" cy="1828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 Fabric</a:t>
            </a:r>
          </a:p>
        </p:txBody>
      </p:sp>
      <p:sp>
        <p:nvSpPr>
          <p:cNvPr id="7" name="Rectangle 6"/>
          <p:cNvSpPr/>
          <p:nvPr/>
        </p:nvSpPr>
        <p:spPr bwMode="auto">
          <a:xfrm>
            <a:off x="10150475" y="2811462"/>
            <a:ext cx="1828800" cy="1828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 Service</a:t>
            </a:r>
          </a:p>
        </p:txBody>
      </p:sp>
      <p:cxnSp>
        <p:nvCxnSpPr>
          <p:cNvPr id="10" name="Straight Connector 9"/>
          <p:cNvCxnSpPr/>
          <p:nvPr/>
        </p:nvCxnSpPr>
        <p:spPr>
          <a:xfrm>
            <a:off x="7437437" y="-7938"/>
            <a:ext cx="0" cy="7162800"/>
          </a:xfrm>
          <a:prstGeom prst="line">
            <a:avLst/>
          </a:prstGeom>
          <a:ln w="5397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437437" y="6316662"/>
            <a:ext cx="3163110"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Platform as a Service (PaaS)</a:t>
            </a:r>
          </a:p>
        </p:txBody>
      </p:sp>
      <p:sp>
        <p:nvSpPr>
          <p:cNvPr id="12" name="TextBox 11"/>
          <p:cNvSpPr txBox="1"/>
          <p:nvPr/>
        </p:nvSpPr>
        <p:spPr>
          <a:xfrm>
            <a:off x="3871163" y="6316662"/>
            <a:ext cx="3594381" cy="544765"/>
          </a:xfrm>
          <a:prstGeom prst="rect">
            <a:avLst/>
          </a:prstGeom>
          <a:noFill/>
        </p:spPr>
        <p:txBody>
          <a:bodyPr wrap="none" lIns="182880" tIns="146304" rIns="182880" bIns="146304" rtlCol="0">
            <a:spAutoFit/>
          </a:bodyPr>
          <a:lstStyle/>
          <a:p>
            <a:pPr algn="r">
              <a:lnSpc>
                <a:spcPct val="90000"/>
              </a:lnSpc>
              <a:spcAft>
                <a:spcPts val="600"/>
              </a:spcAft>
            </a:pPr>
            <a:r>
              <a:rPr lang="en-US" dirty="0">
                <a:gradFill>
                  <a:gsLst>
                    <a:gs pos="2917">
                      <a:schemeClr val="tx1"/>
                    </a:gs>
                    <a:gs pos="30000">
                      <a:schemeClr val="tx1"/>
                    </a:gs>
                  </a:gsLst>
                  <a:lin ang="5400000" scaled="0"/>
                </a:gradFill>
              </a:rPr>
              <a:t>Infrastructure as a Service (IaaS)</a:t>
            </a:r>
          </a:p>
        </p:txBody>
      </p:sp>
    </p:spTree>
    <p:extLst>
      <p:ext uri="{BB962C8B-B14F-4D97-AF65-F5344CB8AC3E}">
        <p14:creationId xmlns:p14="http://schemas.microsoft.com/office/powerpoint/2010/main" val="290829624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4618037" y="1439862"/>
            <a:ext cx="7391400" cy="5105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Title 34"/>
          <p:cNvSpPr>
            <a:spLocks noGrp="1"/>
          </p:cNvSpPr>
          <p:nvPr>
            <p:ph type="title"/>
          </p:nvPr>
        </p:nvSpPr>
        <p:spPr/>
        <p:txBody>
          <a:bodyPr/>
          <a:lstStyle/>
          <a:p>
            <a:r>
              <a:rPr lang="en-US" dirty="0"/>
              <a:t>Azure App Service</a:t>
            </a:r>
          </a:p>
        </p:txBody>
      </p:sp>
      <p:grpSp>
        <p:nvGrpSpPr>
          <p:cNvPr id="3" name="Group 2"/>
          <p:cNvGrpSpPr/>
          <p:nvPr/>
        </p:nvGrpSpPr>
        <p:grpSpPr>
          <a:xfrm>
            <a:off x="427037" y="2375744"/>
            <a:ext cx="3277337" cy="3262410"/>
            <a:chOff x="827088" y="-3463925"/>
            <a:chExt cx="3833812" cy="3816350"/>
          </a:xfrm>
        </p:grpSpPr>
        <p:sp>
          <p:nvSpPr>
            <p:cNvPr id="4"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5"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6"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7"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8"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9"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0"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1"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12" name="Group 11"/>
          <p:cNvGrpSpPr/>
          <p:nvPr/>
        </p:nvGrpSpPr>
        <p:grpSpPr>
          <a:xfrm>
            <a:off x="4084771" y="3883205"/>
            <a:ext cx="453547" cy="267101"/>
            <a:chOff x="4924540" y="2915646"/>
            <a:chExt cx="462708" cy="272496"/>
          </a:xfrm>
          <a:solidFill>
            <a:schemeClr val="tx1"/>
          </a:solidFill>
        </p:grpSpPr>
        <p:sp>
          <p:nvSpPr>
            <p:cNvPr id="13" name="Rectangle 12"/>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8456613" y="4280949"/>
            <a:ext cx="2583344" cy="1665763"/>
            <a:chOff x="8728103" y="4231511"/>
            <a:chExt cx="2635145" cy="1699165"/>
          </a:xfrm>
        </p:grpSpPr>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17" name="TextBox 16"/>
            <p:cNvSpPr txBox="1"/>
            <p:nvPr/>
          </p:nvSpPr>
          <p:spPr>
            <a:xfrm>
              <a:off x="8728103" y="5010007"/>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dirty="0">
                  <a:solidFill>
                    <a:schemeClr val="bg1"/>
                  </a:solidFill>
                </a:rPr>
                <a:t>API Apps</a:t>
              </a:r>
            </a:p>
          </p:txBody>
        </p:sp>
        <p:sp>
          <p:nvSpPr>
            <p:cNvPr id="18" name="TextBox 17"/>
            <p:cNvSpPr txBox="1"/>
            <p:nvPr/>
          </p:nvSpPr>
          <p:spPr>
            <a:xfrm>
              <a:off x="8728103" y="544405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dirty="0">
                  <a:solidFill>
                    <a:schemeClr val="bg1"/>
                  </a:solidFill>
                </a:rPr>
                <a:t>Easily build and consume APIs in the cloud</a:t>
              </a:r>
            </a:p>
          </p:txBody>
        </p:sp>
      </p:grpSp>
      <p:grpSp>
        <p:nvGrpSpPr>
          <p:cNvPr id="19" name="Group 18"/>
          <p:cNvGrpSpPr/>
          <p:nvPr/>
        </p:nvGrpSpPr>
        <p:grpSpPr>
          <a:xfrm>
            <a:off x="4299943" y="2125662"/>
            <a:ext cx="3314494" cy="1688853"/>
            <a:chOff x="5434662" y="1339128"/>
            <a:chExt cx="3380957" cy="1722718"/>
          </a:xfrm>
        </p:grpSpPr>
        <p:sp>
          <p:nvSpPr>
            <p:cNvPr id="20" name="TextBox 19"/>
            <p:cNvSpPr txBox="1"/>
            <p:nvPr/>
          </p:nvSpPr>
          <p:spPr>
            <a:xfrm>
              <a:off x="5648241" y="2147024"/>
              <a:ext cx="2929173"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dirty="0">
                  <a:solidFill>
                    <a:schemeClr val="bg1"/>
                  </a:solidFill>
                </a:rPr>
                <a:t>Web Apps</a:t>
              </a:r>
            </a:p>
          </p:txBody>
        </p:sp>
        <p:sp>
          <p:nvSpPr>
            <p:cNvPr id="21" name="TextBox 20"/>
            <p:cNvSpPr txBox="1"/>
            <p:nvPr/>
          </p:nvSpPr>
          <p:spPr>
            <a:xfrm>
              <a:off x="5434662" y="2575226"/>
              <a:ext cx="3380957" cy="486620"/>
            </a:xfrm>
            <a:prstGeom prst="rect">
              <a:avLst/>
            </a:prstGeom>
            <a:noFill/>
          </p:spPr>
          <p:txBody>
            <a:bodyPr wrap="square" lIns="182828" rIns="182828" rtlCol="0">
              <a:spAutoFit/>
            </a:bodyPr>
            <a:lstStyle/>
            <a:p>
              <a:pPr algn="ctr">
                <a:lnSpc>
                  <a:spcPts val="1500"/>
                </a:lnSpc>
                <a:defRPr/>
              </a:pPr>
              <a:r>
                <a:rPr lang="en-US" dirty="0">
                  <a:solidFill>
                    <a:schemeClr val="bg1"/>
                  </a:solidFill>
                </a:rPr>
                <a:t>Web apps that scale </a:t>
              </a:r>
              <a:br>
                <a:rPr lang="en-US" dirty="0">
                  <a:solidFill>
                    <a:schemeClr val="bg1"/>
                  </a:solidFill>
                </a:rPr>
              </a:br>
              <a:r>
                <a:rPr lang="en-US" dirty="0">
                  <a:solidFill>
                    <a:schemeClr val="bg1"/>
                  </a:solidFill>
                </a:rPr>
                <a:t>with your business</a:t>
              </a:r>
            </a:p>
          </p:txBody>
        </p:sp>
        <p:pic>
          <p:nvPicPr>
            <p:cNvPr id="22" name="Picture 21"/>
            <p:cNvPicPr>
              <a:picLocks noChangeAspect="1"/>
            </p:cNvPicPr>
            <p:nvPr/>
          </p:nvPicPr>
          <p:blipFill>
            <a:blip r:embed="rId3"/>
            <a:stretch>
              <a:fillRect/>
            </a:stretch>
          </p:blipFill>
          <p:spPr>
            <a:xfrm>
              <a:off x="6781285" y="1339128"/>
              <a:ext cx="724282" cy="707395"/>
            </a:xfrm>
            <a:prstGeom prst="rect">
              <a:avLst/>
            </a:prstGeom>
          </p:spPr>
        </p:pic>
      </p:grpSp>
      <p:grpSp>
        <p:nvGrpSpPr>
          <p:cNvPr id="23" name="Group 22"/>
          <p:cNvGrpSpPr/>
          <p:nvPr/>
        </p:nvGrpSpPr>
        <p:grpSpPr>
          <a:xfrm>
            <a:off x="6911013" y="2125662"/>
            <a:ext cx="2583345" cy="1735744"/>
            <a:chOff x="8642021" y="1291297"/>
            <a:chExt cx="2635146" cy="1770549"/>
          </a:xfrm>
        </p:grpSpPr>
        <p:sp>
          <p:nvSpPr>
            <p:cNvPr id="24" name="TextBox 23"/>
            <p:cNvSpPr txBox="1"/>
            <p:nvPr/>
          </p:nvSpPr>
          <p:spPr>
            <a:xfrm>
              <a:off x="8642022" y="21470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dirty="0">
                  <a:solidFill>
                    <a:schemeClr val="bg1"/>
                  </a:solidFill>
                </a:rPr>
                <a:t>Mobile Apps</a:t>
              </a:r>
            </a:p>
          </p:txBody>
        </p:sp>
        <p:sp>
          <p:nvSpPr>
            <p:cNvPr id="25" name="TextBox 24"/>
            <p:cNvSpPr txBox="1"/>
            <p:nvPr/>
          </p:nvSpPr>
          <p:spPr>
            <a:xfrm>
              <a:off x="8642021" y="257522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dirty="0">
                  <a:solidFill>
                    <a:schemeClr val="bg1"/>
                  </a:solidFill>
                </a:rPr>
                <a:t>Build Mobile apps </a:t>
              </a:r>
              <a:br>
                <a:rPr lang="en-US" dirty="0">
                  <a:solidFill>
                    <a:schemeClr val="bg1"/>
                  </a:solidFill>
                </a:rPr>
              </a:br>
              <a:r>
                <a:rPr lang="en-US" dirty="0">
                  <a:solidFill>
                    <a:schemeClr val="bg1"/>
                  </a:solidFill>
                </a:rPr>
                <a:t>for any device</a:t>
              </a:r>
            </a:p>
          </p:txBody>
        </p:sp>
        <p:pic>
          <p:nvPicPr>
            <p:cNvPr id="26" name="Picture 25"/>
            <p:cNvPicPr>
              <a:picLocks noChangeAspect="1"/>
            </p:cNvPicPr>
            <p:nvPr/>
          </p:nvPicPr>
          <p:blipFill>
            <a:blip r:embed="rId4"/>
            <a:stretch>
              <a:fillRect/>
            </a:stretch>
          </p:blipFill>
          <p:spPr>
            <a:xfrm>
              <a:off x="9633371" y="1291297"/>
              <a:ext cx="556237" cy="798699"/>
            </a:xfrm>
            <a:prstGeom prst="rect">
              <a:avLst/>
            </a:prstGeom>
          </p:spPr>
        </p:pic>
      </p:grpSp>
      <p:cxnSp>
        <p:nvCxnSpPr>
          <p:cNvPr id="27" name="Straight Connector 26"/>
          <p:cNvCxnSpPr>
            <a:cxnSpLocks/>
          </p:cNvCxnSpPr>
          <p:nvPr/>
        </p:nvCxnSpPr>
        <p:spPr>
          <a:xfrm>
            <a:off x="7056437" y="2039285"/>
            <a:ext cx="0" cy="1967664"/>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a:off x="4917889" y="4006949"/>
            <a:ext cx="6862948"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311293" y="4280949"/>
            <a:ext cx="2583344" cy="1677659"/>
            <a:chOff x="5839825" y="1775527"/>
            <a:chExt cx="2635145" cy="1711300"/>
          </a:xfrm>
        </p:grpSpPr>
        <p:pic>
          <p:nvPicPr>
            <p:cNvPr id="30" name="Picture 29"/>
            <p:cNvPicPr>
              <a:picLocks noChangeAspect="1"/>
            </p:cNvPicPr>
            <p:nvPr/>
          </p:nvPicPr>
          <p:blipFill>
            <a:blip r:embed="rId5"/>
            <a:stretch>
              <a:fillRect/>
            </a:stretch>
          </p:blipFill>
          <p:spPr>
            <a:xfrm>
              <a:off x="6822364" y="1775527"/>
              <a:ext cx="727774" cy="726962"/>
            </a:xfrm>
            <a:prstGeom prst="rect">
              <a:avLst/>
            </a:prstGeom>
          </p:spPr>
        </p:pic>
        <p:sp>
          <p:nvSpPr>
            <p:cNvPr id="31" name="TextBox 30"/>
            <p:cNvSpPr txBox="1"/>
            <p:nvPr/>
          </p:nvSpPr>
          <p:spPr>
            <a:xfrm>
              <a:off x="5839825" y="25757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dirty="0">
                  <a:solidFill>
                    <a:schemeClr val="bg1"/>
                  </a:solidFill>
                </a:rPr>
                <a:t>LOGIC Apps</a:t>
              </a:r>
            </a:p>
          </p:txBody>
        </p:sp>
        <p:sp>
          <p:nvSpPr>
            <p:cNvPr id="32" name="TextBox 31"/>
            <p:cNvSpPr txBox="1"/>
            <p:nvPr/>
          </p:nvSpPr>
          <p:spPr>
            <a:xfrm>
              <a:off x="5839825" y="3000276"/>
              <a:ext cx="2635145" cy="486551"/>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dirty="0">
                  <a:solidFill>
                    <a:schemeClr val="bg1"/>
                  </a:solidFill>
                </a:rPr>
                <a:t>Automate business process across SaaS and on-premises </a:t>
              </a:r>
            </a:p>
          </p:txBody>
        </p:sp>
      </p:grpSp>
      <p:cxnSp>
        <p:nvCxnSpPr>
          <p:cNvPr id="39" name="Straight Connector 38"/>
          <p:cNvCxnSpPr>
            <a:cxnSpLocks/>
          </p:cNvCxnSpPr>
          <p:nvPr/>
        </p:nvCxnSpPr>
        <p:spPr>
          <a:xfrm>
            <a:off x="9494674" y="2039285"/>
            <a:ext cx="0" cy="1967664"/>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cxnSpLocks/>
          </p:cNvCxnSpPr>
          <p:nvPr/>
        </p:nvCxnSpPr>
        <p:spPr>
          <a:xfrm>
            <a:off x="8349363" y="4032703"/>
            <a:ext cx="0" cy="1967664"/>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9494357" y="2125662"/>
            <a:ext cx="2583345" cy="1677718"/>
            <a:chOff x="9494357" y="2115689"/>
            <a:chExt cx="2583345" cy="1677718"/>
          </a:xfrm>
        </p:grpSpPr>
        <p:pic>
          <p:nvPicPr>
            <p:cNvPr id="37" name="Picture 36"/>
            <p:cNvPicPr>
              <a:picLocks noChangeAspect="1"/>
            </p:cNvPicPr>
            <p:nvPr/>
          </p:nvPicPr>
          <p:blipFill>
            <a:blip r:embed="rId6">
              <a:biLevel thresh="25000"/>
            </a:blip>
            <a:stretch>
              <a:fillRect/>
            </a:stretch>
          </p:blipFill>
          <p:spPr>
            <a:xfrm>
              <a:off x="10351856" y="2115689"/>
              <a:ext cx="780290" cy="780290"/>
            </a:xfrm>
            <a:prstGeom prst="rect">
              <a:avLst/>
            </a:prstGeom>
          </p:spPr>
        </p:pic>
        <p:sp>
          <p:nvSpPr>
            <p:cNvPr id="48" name="TextBox 47"/>
            <p:cNvSpPr txBox="1"/>
            <p:nvPr/>
          </p:nvSpPr>
          <p:spPr>
            <a:xfrm>
              <a:off x="9494358" y="2896568"/>
              <a:ext cx="2583344" cy="534056"/>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dirty="0">
                  <a:solidFill>
                    <a:schemeClr val="bg1"/>
                  </a:solidFill>
                </a:rPr>
                <a:t>Functions</a:t>
              </a:r>
            </a:p>
          </p:txBody>
        </p:sp>
        <p:sp>
          <p:nvSpPr>
            <p:cNvPr id="49" name="TextBox 48"/>
            <p:cNvSpPr txBox="1"/>
            <p:nvPr/>
          </p:nvSpPr>
          <p:spPr>
            <a:xfrm>
              <a:off x="9494357" y="3316353"/>
              <a:ext cx="2583344" cy="477054"/>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dirty="0">
                  <a:solidFill>
                    <a:schemeClr val="bg1"/>
                  </a:solidFill>
                </a:rPr>
                <a:t>Serverless event</a:t>
              </a:r>
            </a:p>
            <a:p>
              <a:r>
                <a:rPr lang="en-US" dirty="0">
                  <a:solidFill>
                    <a:schemeClr val="bg1"/>
                  </a:solidFill>
                </a:rPr>
                <a:t>processing</a:t>
              </a:r>
            </a:p>
          </p:txBody>
        </p:sp>
      </p:grpSp>
    </p:spTree>
    <p:extLst>
      <p:ext uri="{BB962C8B-B14F-4D97-AF65-F5344CB8AC3E}">
        <p14:creationId xmlns:p14="http://schemas.microsoft.com/office/powerpoint/2010/main" val="236484042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App Service Plans </a:t>
            </a:r>
            <a:endParaRPr lang="en-US" dirty="0"/>
          </a:p>
        </p:txBody>
      </p:sp>
      <p:sp>
        <p:nvSpPr>
          <p:cNvPr id="8" name="Text Placeholder 7"/>
          <p:cNvSpPr>
            <a:spLocks noGrp="1"/>
          </p:cNvSpPr>
          <p:nvPr>
            <p:ph type="body" sz="quarter" idx="10"/>
          </p:nvPr>
        </p:nvSpPr>
        <p:spPr>
          <a:xfrm>
            <a:off x="274639" y="1212848"/>
            <a:ext cx="5486399" cy="5484813"/>
          </a:xfrm>
        </p:spPr>
        <p:txBody>
          <a:bodyPr>
            <a:normAutofit/>
          </a:bodyPr>
          <a:lstStyle/>
          <a:p>
            <a:r>
              <a:rPr lang="en-US" dirty="0"/>
              <a:t>Supports the five Azure Web app pricing tiers</a:t>
            </a:r>
          </a:p>
          <a:p>
            <a:r>
              <a:rPr lang="en-US" dirty="0"/>
              <a:t>Web apps in the same app service plan use same resource hardware</a:t>
            </a:r>
          </a:p>
          <a:p>
            <a:r>
              <a:rPr lang="en-US" dirty="0"/>
              <a:t>Supports multiple app service plans in a single resource group</a:t>
            </a:r>
          </a:p>
          <a:p>
            <a:endParaRPr lang="en-US" dirty="0"/>
          </a:p>
        </p:txBody>
      </p:sp>
      <p:sp>
        <p:nvSpPr>
          <p:cNvPr id="6" name="Text Placeholder 5"/>
          <p:cNvSpPr>
            <a:spLocks noGrp="1"/>
          </p:cNvSpPr>
          <p:nvPr>
            <p:ph type="body" sz="quarter" idx="11"/>
          </p:nvPr>
        </p:nvSpPr>
        <p:spPr/>
        <p:txBody>
          <a:bodyPr/>
          <a:lstStyle/>
          <a:p>
            <a:endParaRPr lang="en-US"/>
          </a:p>
        </p:txBody>
      </p:sp>
      <p:sp>
        <p:nvSpPr>
          <p:cNvPr id="30" name="Rectangle 29"/>
          <p:cNvSpPr/>
          <p:nvPr/>
        </p:nvSpPr>
        <p:spPr>
          <a:xfrm>
            <a:off x="6686454" y="1135062"/>
            <a:ext cx="4429866" cy="54401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836" dirty="0"/>
          </a:p>
        </p:txBody>
      </p:sp>
      <p:sp>
        <p:nvSpPr>
          <p:cNvPr id="31" name="Rectangle 30"/>
          <p:cNvSpPr/>
          <p:nvPr/>
        </p:nvSpPr>
        <p:spPr>
          <a:xfrm>
            <a:off x="6841888" y="1601363"/>
            <a:ext cx="4118998" cy="4818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32" name="Rounded Rectangle 4"/>
          <p:cNvSpPr/>
          <p:nvPr/>
        </p:nvSpPr>
        <p:spPr>
          <a:xfrm>
            <a:off x="7075039" y="2067665"/>
            <a:ext cx="3730413" cy="4118998"/>
          </a:xfrm>
          <a:prstGeom prst="roundRect">
            <a:avLst>
              <a:gd name="adj" fmla="val 2667"/>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836" dirty="0">
              <a:solidFill>
                <a:schemeClr val="accent2">
                  <a:lumMod val="20000"/>
                  <a:lumOff val="80000"/>
                </a:schemeClr>
              </a:solidFill>
            </a:endParaRPr>
          </a:p>
        </p:txBody>
      </p:sp>
      <p:sp>
        <p:nvSpPr>
          <p:cNvPr id="33" name="TextBox 32"/>
          <p:cNvSpPr txBox="1"/>
          <p:nvPr/>
        </p:nvSpPr>
        <p:spPr>
          <a:xfrm>
            <a:off x="7230472" y="2145382"/>
            <a:ext cx="1386866" cy="318286"/>
          </a:xfrm>
          <a:prstGeom prst="rect">
            <a:avLst/>
          </a:prstGeom>
          <a:noFill/>
        </p:spPr>
        <p:txBody>
          <a:bodyPr wrap="none" rtlCol="0">
            <a:spAutoFit/>
          </a:bodyPr>
          <a:lstStyle/>
          <a:p>
            <a:r>
              <a:rPr lang="en-US" sz="1428" dirty="0"/>
              <a:t>Resource Group</a:t>
            </a:r>
          </a:p>
        </p:txBody>
      </p:sp>
      <p:sp>
        <p:nvSpPr>
          <p:cNvPr id="34" name="Rounded Rectangle 6"/>
          <p:cNvSpPr/>
          <p:nvPr/>
        </p:nvSpPr>
        <p:spPr>
          <a:xfrm>
            <a:off x="7308189" y="2533967"/>
            <a:ext cx="3264112" cy="1632056"/>
          </a:xfrm>
          <a:prstGeom prst="roundRect">
            <a:avLst>
              <a:gd name="adj" fmla="val 2667"/>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836" dirty="0"/>
          </a:p>
        </p:txBody>
      </p:sp>
      <p:sp>
        <p:nvSpPr>
          <p:cNvPr id="35" name="TextBox 34"/>
          <p:cNvSpPr txBox="1"/>
          <p:nvPr/>
        </p:nvSpPr>
        <p:spPr>
          <a:xfrm>
            <a:off x="7385907" y="2689401"/>
            <a:ext cx="1574816" cy="318286"/>
          </a:xfrm>
          <a:prstGeom prst="rect">
            <a:avLst/>
          </a:prstGeom>
          <a:noFill/>
        </p:spPr>
        <p:txBody>
          <a:bodyPr wrap="none" rtlCol="0">
            <a:spAutoFit/>
          </a:bodyPr>
          <a:lstStyle/>
          <a:p>
            <a:r>
              <a:rPr lang="en-US" sz="1428" dirty="0"/>
              <a:t>App Service Plan A</a:t>
            </a:r>
          </a:p>
        </p:txBody>
      </p:sp>
      <p:pic>
        <p:nvPicPr>
          <p:cNvPr id="36" name="Picture 11"/>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7891947" y="3077986"/>
            <a:ext cx="470286" cy="466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 name="TextBox 36"/>
          <p:cNvSpPr txBox="1"/>
          <p:nvPr/>
        </p:nvSpPr>
        <p:spPr>
          <a:xfrm>
            <a:off x="7696774" y="3622004"/>
            <a:ext cx="837731" cy="286306"/>
          </a:xfrm>
          <a:prstGeom prst="rect">
            <a:avLst/>
          </a:prstGeom>
          <a:noFill/>
        </p:spPr>
        <p:txBody>
          <a:bodyPr wrap="none" rtlCol="0">
            <a:spAutoFit/>
          </a:bodyPr>
          <a:lstStyle/>
          <a:p>
            <a:r>
              <a:rPr lang="en-US" sz="1224" dirty="0"/>
              <a:t>Website A</a:t>
            </a:r>
          </a:p>
        </p:txBody>
      </p:sp>
      <p:pic>
        <p:nvPicPr>
          <p:cNvPr id="38" name="Picture 11"/>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8895102" y="3082476"/>
            <a:ext cx="470286" cy="466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 name="TextBox 38"/>
          <p:cNvSpPr txBox="1"/>
          <p:nvPr/>
        </p:nvSpPr>
        <p:spPr>
          <a:xfrm>
            <a:off x="8699928" y="3626494"/>
            <a:ext cx="524503" cy="280718"/>
          </a:xfrm>
          <a:prstGeom prst="rect">
            <a:avLst/>
          </a:prstGeom>
          <a:noFill/>
        </p:spPr>
        <p:txBody>
          <a:bodyPr wrap="none" rtlCol="0">
            <a:spAutoFit/>
          </a:bodyPr>
          <a:lstStyle/>
          <a:p>
            <a:r>
              <a:rPr lang="en-US" sz="1224" dirty="0"/>
              <a:t>API A</a:t>
            </a:r>
          </a:p>
        </p:txBody>
      </p:sp>
      <p:sp>
        <p:nvSpPr>
          <p:cNvPr id="40" name="Rounded Rectangle 12"/>
          <p:cNvSpPr/>
          <p:nvPr/>
        </p:nvSpPr>
        <p:spPr>
          <a:xfrm>
            <a:off x="7308189" y="4321456"/>
            <a:ext cx="3264112" cy="1632056"/>
          </a:xfrm>
          <a:prstGeom prst="roundRect">
            <a:avLst>
              <a:gd name="adj" fmla="val 2667"/>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836" dirty="0"/>
          </a:p>
        </p:txBody>
      </p:sp>
      <p:sp>
        <p:nvSpPr>
          <p:cNvPr id="51" name="TextBox 50"/>
          <p:cNvSpPr txBox="1"/>
          <p:nvPr/>
        </p:nvSpPr>
        <p:spPr>
          <a:xfrm>
            <a:off x="7385906" y="4476891"/>
            <a:ext cx="1569911" cy="318286"/>
          </a:xfrm>
          <a:prstGeom prst="rect">
            <a:avLst/>
          </a:prstGeom>
          <a:noFill/>
        </p:spPr>
        <p:txBody>
          <a:bodyPr wrap="none" rtlCol="0">
            <a:spAutoFit/>
          </a:bodyPr>
          <a:lstStyle/>
          <a:p>
            <a:r>
              <a:rPr lang="en-US" sz="1428" dirty="0"/>
              <a:t>App Service Plan B</a:t>
            </a:r>
          </a:p>
        </p:txBody>
      </p:sp>
      <p:pic>
        <p:nvPicPr>
          <p:cNvPr id="53" name="Picture 52"/>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7891947" y="4865476"/>
            <a:ext cx="470286" cy="466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 name="TextBox 53"/>
          <p:cNvSpPr txBox="1"/>
          <p:nvPr/>
        </p:nvSpPr>
        <p:spPr>
          <a:xfrm>
            <a:off x="7696774" y="5409494"/>
            <a:ext cx="824456" cy="280718"/>
          </a:xfrm>
          <a:prstGeom prst="rect">
            <a:avLst/>
          </a:prstGeom>
          <a:noFill/>
        </p:spPr>
        <p:txBody>
          <a:bodyPr wrap="none" rtlCol="0">
            <a:spAutoFit/>
          </a:bodyPr>
          <a:lstStyle/>
          <a:p>
            <a:r>
              <a:rPr lang="en-US" sz="1224" dirty="0"/>
              <a:t>Website B</a:t>
            </a:r>
          </a:p>
        </p:txBody>
      </p:sp>
      <p:sp>
        <p:nvSpPr>
          <p:cNvPr id="55" name="TextBox 54"/>
          <p:cNvSpPr txBox="1"/>
          <p:nvPr/>
        </p:nvSpPr>
        <p:spPr>
          <a:xfrm>
            <a:off x="6919605" y="1679081"/>
            <a:ext cx="1681807" cy="312073"/>
          </a:xfrm>
          <a:prstGeom prst="rect">
            <a:avLst/>
          </a:prstGeom>
          <a:noFill/>
        </p:spPr>
        <p:txBody>
          <a:bodyPr wrap="none" rtlCol="0">
            <a:spAutoFit/>
          </a:bodyPr>
          <a:lstStyle/>
          <a:p>
            <a:r>
              <a:rPr lang="en-US" sz="1428" dirty="0">
                <a:solidFill>
                  <a:schemeClr val="bg1"/>
                </a:solidFill>
              </a:rPr>
              <a:t>Datacenter Region</a:t>
            </a:r>
          </a:p>
        </p:txBody>
      </p:sp>
      <p:sp>
        <p:nvSpPr>
          <p:cNvPr id="56" name="TextBox 55"/>
          <p:cNvSpPr txBox="1"/>
          <p:nvPr/>
        </p:nvSpPr>
        <p:spPr>
          <a:xfrm>
            <a:off x="9251113" y="2533967"/>
            <a:ext cx="1188584" cy="318286"/>
          </a:xfrm>
          <a:prstGeom prst="rect">
            <a:avLst/>
          </a:prstGeom>
          <a:noFill/>
        </p:spPr>
        <p:txBody>
          <a:bodyPr wrap="none" rtlCol="0">
            <a:spAutoFit/>
          </a:bodyPr>
          <a:lstStyle/>
          <a:p>
            <a:r>
              <a:rPr lang="en-US" sz="1428" u="sng" dirty="0"/>
              <a:t>Standard Tier</a:t>
            </a:r>
          </a:p>
        </p:txBody>
      </p:sp>
      <p:sp>
        <p:nvSpPr>
          <p:cNvPr id="57" name="TextBox 56"/>
          <p:cNvSpPr txBox="1"/>
          <p:nvPr/>
        </p:nvSpPr>
        <p:spPr>
          <a:xfrm>
            <a:off x="9573621" y="4321457"/>
            <a:ext cx="847867" cy="318286"/>
          </a:xfrm>
          <a:prstGeom prst="rect">
            <a:avLst/>
          </a:prstGeom>
          <a:noFill/>
        </p:spPr>
        <p:txBody>
          <a:bodyPr wrap="none" rtlCol="0">
            <a:spAutoFit/>
          </a:bodyPr>
          <a:lstStyle/>
          <a:p>
            <a:r>
              <a:rPr lang="en-US" sz="1428" u="sng" dirty="0"/>
              <a:t>Free Tier</a:t>
            </a:r>
          </a:p>
        </p:txBody>
      </p:sp>
      <p:sp>
        <p:nvSpPr>
          <p:cNvPr id="58" name="TextBox 57"/>
          <p:cNvSpPr txBox="1"/>
          <p:nvPr/>
        </p:nvSpPr>
        <p:spPr>
          <a:xfrm>
            <a:off x="6686454" y="1212779"/>
            <a:ext cx="1705082" cy="312073"/>
          </a:xfrm>
          <a:prstGeom prst="rect">
            <a:avLst/>
          </a:prstGeom>
          <a:noFill/>
        </p:spPr>
        <p:txBody>
          <a:bodyPr wrap="none" rtlCol="0">
            <a:spAutoFit/>
          </a:bodyPr>
          <a:lstStyle/>
          <a:p>
            <a:r>
              <a:rPr lang="en-US" sz="1428" dirty="0">
                <a:solidFill>
                  <a:schemeClr val="bg1"/>
                </a:solidFill>
              </a:rPr>
              <a:t>Azure Subscription</a:t>
            </a:r>
          </a:p>
        </p:txBody>
      </p:sp>
      <p:pic>
        <p:nvPicPr>
          <p:cNvPr id="59" name="Picture 5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60268" y="3528744"/>
            <a:ext cx="607622" cy="559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 name="Picture 5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73027" y="5321594"/>
            <a:ext cx="607622" cy="559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62594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What are Azure Web Apps?</a:t>
            </a:r>
            <a:endParaRPr lang="en-US" dirty="0"/>
          </a:p>
        </p:txBody>
      </p:sp>
      <p:sp>
        <p:nvSpPr>
          <p:cNvPr id="6" name="Text Placeholder 5"/>
          <p:cNvSpPr>
            <a:spLocks noGrp="1"/>
          </p:cNvSpPr>
          <p:nvPr>
            <p:ph type="body" sz="quarter" idx="10"/>
          </p:nvPr>
        </p:nvSpPr>
        <p:spPr>
          <a:xfrm>
            <a:off x="274638" y="1212850"/>
            <a:ext cx="11887200" cy="1706701"/>
          </a:xfrm>
        </p:spPr>
        <p:txBody>
          <a:bodyPr>
            <a:normAutofit fontScale="92500" lnSpcReduction="20000"/>
          </a:bodyPr>
          <a:lstStyle/>
          <a:p>
            <a:r>
              <a:rPr lang="en-US" dirty="0"/>
              <a:t>PaaS hosting platform for web workloads</a:t>
            </a:r>
          </a:p>
          <a:p>
            <a:r>
              <a:rPr lang="en-US" dirty="0"/>
              <a:t>Run on App Service Plans</a:t>
            </a:r>
          </a:p>
          <a:p>
            <a:r>
              <a:rPr lang="en-US" dirty="0"/>
              <a:t>Web apps run as-is minimal to no changes required</a:t>
            </a:r>
          </a:p>
        </p:txBody>
      </p:sp>
      <p:grpSp>
        <p:nvGrpSpPr>
          <p:cNvPr id="7" name="Group 6"/>
          <p:cNvGrpSpPr/>
          <p:nvPr/>
        </p:nvGrpSpPr>
        <p:grpSpPr>
          <a:xfrm>
            <a:off x="1448553" y="2929617"/>
            <a:ext cx="9583240" cy="2232442"/>
            <a:chOff x="1706478" y="1627173"/>
            <a:chExt cx="9585961" cy="2233075"/>
          </a:xfrm>
        </p:grpSpPr>
        <p:sp>
          <p:nvSpPr>
            <p:cNvPr id="8" name="Rectangle 7"/>
            <p:cNvSpPr/>
            <p:nvPr/>
          </p:nvSpPr>
          <p:spPr bwMode="auto">
            <a:xfrm>
              <a:off x="1761806" y="1627173"/>
              <a:ext cx="2233075" cy="22330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091"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4173122" y="1627173"/>
              <a:ext cx="2233075" cy="22330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091"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6640901" y="1627173"/>
              <a:ext cx="2233075" cy="22330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091"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1706478" y="3209565"/>
              <a:ext cx="2243235" cy="472697"/>
            </a:xfrm>
            <a:prstGeom prst="hexagon">
              <a:avLst/>
            </a:prstGeom>
            <a:noFill/>
          </p:spPr>
          <p:txBody>
            <a:bodyPr wrap="square" rtlCol="0">
              <a:spAutoFit/>
            </a:bodyPr>
            <a:lstStyle/>
            <a:p>
              <a:pPr algn="ctr" defTabSz="932574">
                <a:defRPr/>
              </a:pPr>
              <a:r>
                <a:rPr lang="en-US" sz="1873" b="1" kern="0" cap="all" dirty="0">
                  <a:solidFill>
                    <a:srgbClr val="FFFFFF"/>
                  </a:solidFill>
                </a:rPr>
                <a:t>Web Apps</a:t>
              </a:r>
            </a:p>
          </p:txBody>
        </p:sp>
        <p:pic>
          <p:nvPicPr>
            <p:cNvPr id="12" name="Picture 11"/>
            <p:cNvPicPr>
              <a:picLocks noChangeAspect="1"/>
            </p:cNvPicPr>
            <p:nvPr/>
          </p:nvPicPr>
          <p:blipFill>
            <a:blip r:embed="rId3"/>
            <a:stretch>
              <a:fillRect/>
            </a:stretch>
          </p:blipFill>
          <p:spPr>
            <a:xfrm>
              <a:off x="2511838" y="2101563"/>
              <a:ext cx="724385" cy="707495"/>
            </a:xfrm>
            <a:prstGeom prst="rect">
              <a:avLst/>
            </a:prstGeom>
          </p:spPr>
        </p:pic>
        <p:sp>
          <p:nvSpPr>
            <p:cNvPr id="13" name="TextBox 12"/>
            <p:cNvSpPr txBox="1"/>
            <p:nvPr/>
          </p:nvSpPr>
          <p:spPr>
            <a:xfrm>
              <a:off x="4229583" y="3254434"/>
              <a:ext cx="2233078" cy="380661"/>
            </a:xfrm>
            <a:prstGeom prst="rect">
              <a:avLst/>
            </a:prstGeom>
            <a:noFill/>
          </p:spPr>
          <p:txBody>
            <a:bodyPr wrap="square" rtlCol="0">
              <a:spAutoFit/>
            </a:bodyPr>
            <a:lstStyle/>
            <a:p>
              <a:pPr algn="ctr" defTabSz="932574">
                <a:defRPr/>
              </a:pPr>
              <a:r>
                <a:rPr lang="en-US" sz="1873" b="1" kern="0" cap="all" dirty="0">
                  <a:solidFill>
                    <a:srgbClr val="FFFFFF"/>
                  </a:solidFill>
                </a:rPr>
                <a:t>LOGIC Apps</a:t>
              </a:r>
            </a:p>
          </p:txBody>
        </p:sp>
        <p:pic>
          <p:nvPicPr>
            <p:cNvPr id="14" name="Picture 13"/>
            <p:cNvPicPr>
              <a:picLocks noChangeAspect="1"/>
            </p:cNvPicPr>
            <p:nvPr/>
          </p:nvPicPr>
          <p:blipFill>
            <a:blip r:embed="rId4"/>
            <a:stretch>
              <a:fillRect/>
            </a:stretch>
          </p:blipFill>
          <p:spPr>
            <a:xfrm>
              <a:off x="4883924" y="2043154"/>
              <a:ext cx="727877" cy="727065"/>
            </a:xfrm>
            <a:prstGeom prst="rect">
              <a:avLst/>
            </a:prstGeom>
          </p:spPr>
        </p:pic>
        <p:sp>
          <p:nvSpPr>
            <p:cNvPr id="15" name="TextBox 14"/>
            <p:cNvSpPr txBox="1"/>
            <p:nvPr/>
          </p:nvSpPr>
          <p:spPr>
            <a:xfrm>
              <a:off x="6618321" y="3264164"/>
              <a:ext cx="2243235" cy="472697"/>
            </a:xfrm>
            <a:prstGeom prst="flowChartOffpageConnector">
              <a:avLst/>
            </a:prstGeom>
            <a:noFill/>
          </p:spPr>
          <p:txBody>
            <a:bodyPr wrap="square" rtlCol="0">
              <a:spAutoFit/>
            </a:bodyPr>
            <a:lstStyle/>
            <a:p>
              <a:pPr algn="ctr" defTabSz="932574">
                <a:defRPr/>
              </a:pPr>
              <a:r>
                <a:rPr lang="en-US" sz="1873" b="1" kern="0" cap="all" dirty="0">
                  <a:solidFill>
                    <a:srgbClr val="FFFFFF"/>
                  </a:solidFill>
                </a:rPr>
                <a:t>Mobile Apps</a:t>
              </a:r>
            </a:p>
          </p:txBody>
        </p:sp>
        <p:pic>
          <p:nvPicPr>
            <p:cNvPr id="16" name="Picture 15"/>
            <p:cNvPicPr>
              <a:picLocks noChangeAspect="1"/>
            </p:cNvPicPr>
            <p:nvPr/>
          </p:nvPicPr>
          <p:blipFill>
            <a:blip r:embed="rId5"/>
            <a:stretch>
              <a:fillRect/>
            </a:stretch>
          </p:blipFill>
          <p:spPr>
            <a:xfrm>
              <a:off x="7562147" y="2047127"/>
              <a:ext cx="505992" cy="726554"/>
            </a:xfrm>
            <a:prstGeom prst="rect">
              <a:avLst/>
            </a:prstGeom>
          </p:spPr>
        </p:pic>
        <p:sp>
          <p:nvSpPr>
            <p:cNvPr id="18" name="Rectangle 17"/>
            <p:cNvSpPr/>
            <p:nvPr/>
          </p:nvSpPr>
          <p:spPr bwMode="auto">
            <a:xfrm>
              <a:off x="9051021" y="1627173"/>
              <a:ext cx="2241418" cy="22330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091"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3380" y="2125925"/>
              <a:ext cx="683133" cy="683133"/>
            </a:xfrm>
            <a:prstGeom prst="rect">
              <a:avLst/>
            </a:prstGeom>
            <a:noFill/>
          </p:spPr>
        </p:pic>
        <p:sp>
          <p:nvSpPr>
            <p:cNvPr id="20" name="TextBox 19"/>
            <p:cNvSpPr txBox="1"/>
            <p:nvPr/>
          </p:nvSpPr>
          <p:spPr>
            <a:xfrm>
              <a:off x="9349103" y="3265849"/>
              <a:ext cx="1789107" cy="472697"/>
            </a:xfrm>
            <a:prstGeom prst="flowChartOffpageConnector">
              <a:avLst/>
            </a:prstGeom>
            <a:noFill/>
          </p:spPr>
          <p:txBody>
            <a:bodyPr wrap="square" rtlCol="0">
              <a:spAutoFit/>
            </a:bodyPr>
            <a:lstStyle/>
            <a:p>
              <a:pPr algn="ctr" defTabSz="932574">
                <a:defRPr/>
              </a:pPr>
              <a:r>
                <a:rPr lang="en-US" sz="1873" b="1" kern="0" cap="all" dirty="0">
                  <a:solidFill>
                    <a:srgbClr val="FFFFFF"/>
                  </a:solidFill>
                </a:rPr>
                <a:t>Api Apps</a:t>
              </a:r>
            </a:p>
          </p:txBody>
        </p:sp>
      </p:grpSp>
      <p:pic>
        <p:nvPicPr>
          <p:cNvPr id="24" name="Picture 23"/>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5820872" y="5762851"/>
            <a:ext cx="1006965" cy="1035735"/>
          </a:xfrm>
          <a:prstGeom prst="rect">
            <a:avLst/>
          </a:prstGeom>
        </p:spPr>
      </p:pic>
      <p:sp>
        <p:nvSpPr>
          <p:cNvPr id="25" name="Right Brace 24"/>
          <p:cNvSpPr/>
          <p:nvPr/>
        </p:nvSpPr>
        <p:spPr>
          <a:xfrm rot="5400000">
            <a:off x="6051635" y="595250"/>
            <a:ext cx="304800" cy="9934404"/>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8597733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What do Azure Web Apps provide?</a:t>
            </a:r>
            <a:endParaRPr lang="en-US" dirty="0"/>
          </a:p>
        </p:txBody>
      </p:sp>
      <p:sp>
        <p:nvSpPr>
          <p:cNvPr id="4" name="Rectangle 3"/>
          <p:cNvSpPr/>
          <p:nvPr/>
        </p:nvSpPr>
        <p:spPr bwMode="auto">
          <a:xfrm>
            <a:off x="1902254" y="1246095"/>
            <a:ext cx="9531412" cy="95796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183" tIns="67591" rIns="135183" bIns="135183" numCol="1" spcCol="0" rtlCol="0" fromWordArt="0" anchor="ctr" anchorCtr="0" forceAA="0" compatLnSpc="1">
            <a:prstTxWarp prst="textNoShape">
              <a:avLst/>
            </a:prstTxWarp>
            <a:noAutofit/>
          </a:bodyPr>
          <a:lstStyle/>
          <a:p>
            <a:pPr marL="258152" lvl="1" defTabSz="1625519">
              <a:defRPr/>
            </a:pPr>
            <a:r>
              <a:rPr lang="en-US" kern="0" dirty="0">
                <a:solidFill>
                  <a:srgbClr val="FFFFFF">
                    <a:alpha val="99000"/>
                  </a:srgbClr>
                </a:solidFill>
              </a:rPr>
              <a:t>Multiple languages and frameworks </a:t>
            </a:r>
          </a:p>
          <a:p>
            <a:pPr marL="258152" lvl="1" defTabSz="1625519">
              <a:defRPr/>
            </a:pPr>
            <a:r>
              <a:rPr lang="en-US" kern="0" dirty="0">
                <a:solidFill>
                  <a:srgbClr val="FFFFFF">
                    <a:alpha val="99000"/>
                  </a:srgbClr>
                </a:solidFill>
                <a:latin typeface="Segoe UI"/>
              </a:rPr>
              <a:t>Support for .NET, Node.js, PHP, Java and Python platforms</a:t>
            </a:r>
          </a:p>
        </p:txBody>
      </p:sp>
      <p:sp>
        <p:nvSpPr>
          <p:cNvPr id="5" name="Rectangle 4"/>
          <p:cNvSpPr/>
          <p:nvPr/>
        </p:nvSpPr>
        <p:spPr bwMode="auto">
          <a:xfrm>
            <a:off x="1902254" y="2259685"/>
            <a:ext cx="9531412" cy="72362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183" tIns="67591" rIns="135183" bIns="135183" numCol="1" spcCol="0" rtlCol="0" fromWordArt="0" anchor="ctr" anchorCtr="0" forceAA="0" compatLnSpc="1">
            <a:prstTxWarp prst="textNoShape">
              <a:avLst/>
            </a:prstTxWarp>
            <a:noAutofit/>
          </a:bodyPr>
          <a:lstStyle/>
          <a:p>
            <a:pPr marL="258152" lvl="1" defTabSz="1625519">
              <a:defRPr/>
            </a:pPr>
            <a:r>
              <a:rPr lang="en-US" kern="0" dirty="0">
                <a:solidFill>
                  <a:srgbClr val="FFFFFF">
                    <a:alpha val="99000"/>
                  </a:srgbClr>
                </a:solidFill>
              </a:rPr>
              <a:t>Global scale with high availability</a:t>
            </a:r>
          </a:p>
          <a:p>
            <a:pPr marL="258152" lvl="1" defTabSz="1625519">
              <a:defRPr/>
            </a:pPr>
            <a:r>
              <a:rPr lang="en-US" kern="0" dirty="0">
                <a:solidFill>
                  <a:srgbClr val="FFFFFF">
                    <a:alpha val="99000"/>
                  </a:srgbClr>
                </a:solidFill>
                <a:latin typeface="Segoe UI"/>
              </a:rPr>
              <a:t>Built-in AutoScale and Load </a:t>
            </a:r>
            <a:r>
              <a:rPr lang="en-US" kern="0" dirty="0">
                <a:solidFill>
                  <a:srgbClr val="FFFFFF">
                    <a:alpha val="99000"/>
                  </a:srgbClr>
                </a:solidFill>
              </a:rPr>
              <a:t>Balancing with Auto-Patching features</a:t>
            </a:r>
          </a:p>
        </p:txBody>
      </p:sp>
      <p:sp>
        <p:nvSpPr>
          <p:cNvPr id="6" name="Rectangle 5"/>
          <p:cNvSpPr/>
          <p:nvPr/>
        </p:nvSpPr>
        <p:spPr bwMode="auto">
          <a:xfrm>
            <a:off x="1902254" y="3038938"/>
            <a:ext cx="9531412" cy="72362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183" tIns="67591" rIns="135183" bIns="135183" numCol="1" spcCol="0" rtlCol="0" fromWordArt="0" anchor="ctr" anchorCtr="0" forceAA="0" compatLnSpc="1">
            <a:prstTxWarp prst="textNoShape">
              <a:avLst/>
            </a:prstTxWarp>
            <a:noAutofit/>
          </a:bodyPr>
          <a:lstStyle/>
          <a:p>
            <a:pPr marL="258152" lvl="1" defTabSz="1625519">
              <a:defRPr/>
            </a:pPr>
            <a:r>
              <a:rPr lang="en-US" kern="0" dirty="0">
                <a:solidFill>
                  <a:srgbClr val="FFFFFF">
                    <a:alpha val="99000"/>
                  </a:srgbClr>
                </a:solidFill>
              </a:rPr>
              <a:t>Connections to SaaS platforms and on-premises data</a:t>
            </a:r>
            <a:endParaRPr lang="en-US" kern="0" dirty="0">
              <a:solidFill>
                <a:srgbClr val="FFFFFF">
                  <a:alpha val="99000"/>
                </a:srgbClr>
              </a:solidFill>
              <a:latin typeface="Segoe UI"/>
            </a:endParaRPr>
          </a:p>
        </p:txBody>
      </p:sp>
      <p:sp>
        <p:nvSpPr>
          <p:cNvPr id="7" name="Rectangle 6"/>
          <p:cNvSpPr/>
          <p:nvPr/>
        </p:nvSpPr>
        <p:spPr bwMode="auto">
          <a:xfrm>
            <a:off x="1902254" y="3818191"/>
            <a:ext cx="9531412" cy="72362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183" tIns="67591" rIns="135183" bIns="135183" numCol="1" spcCol="0" rtlCol="0" fromWordArt="0" anchor="ctr" anchorCtr="0" forceAA="0" compatLnSpc="1">
            <a:prstTxWarp prst="textNoShape">
              <a:avLst/>
            </a:prstTxWarp>
            <a:noAutofit/>
          </a:bodyPr>
          <a:lstStyle/>
          <a:p>
            <a:pPr marL="258152" lvl="1" defTabSz="1625519">
              <a:defRPr/>
            </a:pPr>
            <a:r>
              <a:rPr lang="en-US" kern="0" dirty="0">
                <a:solidFill>
                  <a:srgbClr val="FFFFFF">
                    <a:alpha val="99000"/>
                  </a:srgbClr>
                </a:solidFill>
                <a:latin typeface="Segoe UI"/>
              </a:rPr>
              <a:t>DevOps optimization</a:t>
            </a:r>
          </a:p>
          <a:p>
            <a:pPr marL="258152" lvl="1" defTabSz="1625519">
              <a:defRPr/>
            </a:pPr>
            <a:r>
              <a:rPr lang="en-US" kern="0" dirty="0">
                <a:solidFill>
                  <a:srgbClr val="FFFFFF">
                    <a:alpha val="99000"/>
                  </a:srgbClr>
                </a:solidFill>
                <a:latin typeface="Segoe UI"/>
              </a:rPr>
              <a:t>Continuous Deployment with Git, TFS, GitHub</a:t>
            </a:r>
          </a:p>
        </p:txBody>
      </p:sp>
      <p:sp>
        <p:nvSpPr>
          <p:cNvPr id="8" name="Rectangle 7"/>
          <p:cNvSpPr/>
          <p:nvPr/>
        </p:nvSpPr>
        <p:spPr bwMode="auto">
          <a:xfrm>
            <a:off x="1902254" y="4597443"/>
            <a:ext cx="9531412" cy="72362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183" tIns="67591" rIns="135183" bIns="135183" numCol="1" spcCol="0" rtlCol="0" fromWordArt="0" anchor="ctr" anchorCtr="0" forceAA="0" compatLnSpc="1">
            <a:prstTxWarp prst="textNoShape">
              <a:avLst/>
            </a:prstTxWarp>
            <a:noAutofit/>
          </a:bodyPr>
          <a:lstStyle/>
          <a:p>
            <a:pPr marL="258152" lvl="1" defTabSz="1625519">
              <a:defRPr/>
            </a:pPr>
            <a:r>
              <a:rPr lang="en-US" kern="0" dirty="0">
                <a:solidFill>
                  <a:srgbClr val="FFFFFF">
                    <a:alpha val="99000"/>
                  </a:srgbClr>
                </a:solidFill>
              </a:rPr>
              <a:t>Security and compliance</a:t>
            </a:r>
          </a:p>
        </p:txBody>
      </p:sp>
      <p:sp>
        <p:nvSpPr>
          <p:cNvPr id="9" name="Rectangle 8"/>
          <p:cNvSpPr/>
          <p:nvPr/>
        </p:nvSpPr>
        <p:spPr bwMode="auto">
          <a:xfrm>
            <a:off x="1883787" y="5386477"/>
            <a:ext cx="9531412" cy="72362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183" tIns="67591" rIns="135183" bIns="135183" numCol="1" spcCol="0" rtlCol="0" fromWordArt="0" anchor="ctr" anchorCtr="0" forceAA="0" compatLnSpc="1">
            <a:prstTxWarp prst="textNoShape">
              <a:avLst/>
            </a:prstTxWarp>
            <a:noAutofit/>
          </a:bodyPr>
          <a:lstStyle/>
          <a:p>
            <a:pPr marL="258152" lvl="1" defTabSz="1625519">
              <a:defRPr/>
            </a:pPr>
            <a:r>
              <a:rPr lang="en-US" kern="0" dirty="0">
                <a:solidFill>
                  <a:srgbClr val="FFFFFF">
                    <a:alpha val="99000"/>
                  </a:srgbClr>
                </a:solidFill>
                <a:latin typeface="Segoe UI"/>
              </a:rPr>
              <a:t>Visual Studio integration</a:t>
            </a:r>
          </a:p>
        </p:txBody>
      </p:sp>
      <p:sp>
        <p:nvSpPr>
          <p:cNvPr id="10" name="Rectangle 9"/>
          <p:cNvSpPr/>
          <p:nvPr/>
        </p:nvSpPr>
        <p:spPr bwMode="auto">
          <a:xfrm>
            <a:off x="1153012" y="1246095"/>
            <a:ext cx="740009" cy="957959"/>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5183" tIns="67591" rIns="135183" bIns="135183" numCol="1" spcCol="0" rtlCol="0" fromWordArt="0" anchor="b" anchorCtr="0" forceAA="0" compatLnSpc="1">
            <a:prstTxWarp prst="textNoShape">
              <a:avLst/>
            </a:prstTxWarp>
            <a:noAutofit/>
          </a:bodyPr>
          <a:lstStyle/>
          <a:p>
            <a:pPr defTabSz="1351337" fontAlgn="base">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1153012" y="2259685"/>
            <a:ext cx="740009" cy="723623"/>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5183" tIns="67591" rIns="135183" bIns="135183" numCol="1" spcCol="0" rtlCol="0" fromWordArt="0" anchor="b" anchorCtr="0" forceAA="0" compatLnSpc="1">
            <a:prstTxWarp prst="textNoShape">
              <a:avLst/>
            </a:prstTxWarp>
            <a:noAutofit/>
          </a:bodyPr>
          <a:lstStyle/>
          <a:p>
            <a:pPr defTabSz="1351337" fontAlgn="base">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1153012" y="3038938"/>
            <a:ext cx="740009" cy="723623"/>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5183" tIns="67591" rIns="135183" bIns="135183" numCol="1" spcCol="0" rtlCol="0" fromWordArt="0" anchor="b" anchorCtr="0" forceAA="0" compatLnSpc="1">
            <a:prstTxWarp prst="textNoShape">
              <a:avLst/>
            </a:prstTxWarp>
            <a:noAutofit/>
          </a:bodyPr>
          <a:lstStyle/>
          <a:p>
            <a:pPr defTabSz="1351337" fontAlgn="base">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p:cNvSpPr/>
          <p:nvPr/>
        </p:nvSpPr>
        <p:spPr bwMode="auto">
          <a:xfrm>
            <a:off x="1153012" y="3818191"/>
            <a:ext cx="740009" cy="723623"/>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5183" tIns="67591" rIns="135183" bIns="135183" numCol="1" spcCol="0" rtlCol="0" fromWordArt="0" anchor="b" anchorCtr="0" forceAA="0" compatLnSpc="1">
            <a:prstTxWarp prst="textNoShape">
              <a:avLst/>
            </a:prstTxWarp>
            <a:noAutofit/>
          </a:bodyPr>
          <a:lstStyle/>
          <a:p>
            <a:pPr defTabSz="1351337" fontAlgn="base">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p:cNvSpPr/>
          <p:nvPr/>
        </p:nvSpPr>
        <p:spPr bwMode="auto">
          <a:xfrm>
            <a:off x="1153012" y="4597443"/>
            <a:ext cx="740009" cy="723623"/>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5183" tIns="67591" rIns="135183" bIns="135183" numCol="1" spcCol="0" rtlCol="0" fromWordArt="0" anchor="b" anchorCtr="0" forceAA="0" compatLnSpc="1">
            <a:prstTxWarp prst="textNoShape">
              <a:avLst/>
            </a:prstTxWarp>
            <a:noAutofit/>
          </a:bodyPr>
          <a:lstStyle/>
          <a:p>
            <a:pPr defTabSz="1351337" fontAlgn="base">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79"/>
          <p:cNvSpPr>
            <a:spLocks noEditPoints="1"/>
          </p:cNvSpPr>
          <p:nvPr/>
        </p:nvSpPr>
        <p:spPr bwMode="black">
          <a:xfrm>
            <a:off x="1358009" y="2394505"/>
            <a:ext cx="330015" cy="43626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21677" tIns="60840" rIns="121677" bIns="60840" numCol="1" anchor="t" anchorCtr="0" compatLnSpc="1">
            <a:prstTxWarp prst="textNoShape">
              <a:avLst/>
            </a:prstTxWarp>
          </a:bodyPr>
          <a:lstStyle/>
          <a:p>
            <a:pPr marL="0" marR="0" lvl="0" indent="0" defTabSz="1625519" eaLnBrk="1" fontAlgn="auto" latinLnBrk="0" hangingPunct="1">
              <a:lnSpc>
                <a:spcPct val="100000"/>
              </a:lnSpc>
              <a:spcBef>
                <a:spcPts val="0"/>
              </a:spcBef>
              <a:spcAft>
                <a:spcPts val="0"/>
              </a:spcAft>
              <a:buClrTx/>
              <a:buSzTx/>
              <a:buFontTx/>
              <a:buNone/>
              <a:tabLst/>
              <a:defRPr/>
            </a:pPr>
            <a:endParaRPr kumimoji="0" lang="en-US" sz="2267" b="0" i="0" u="none" strike="noStrike" kern="0" cap="none" spc="0" normalizeH="0" baseline="0" noProof="0" dirty="0">
              <a:ln>
                <a:noFill/>
              </a:ln>
              <a:solidFill>
                <a:sysClr val="windowText" lastClr="000000"/>
              </a:solidFill>
              <a:effectLst/>
              <a:uLnTx/>
              <a:uFillTx/>
            </a:endParaRPr>
          </a:p>
        </p:txBody>
      </p:sp>
      <p:sp>
        <p:nvSpPr>
          <p:cNvPr id="16" name="Freeform 73"/>
          <p:cNvSpPr>
            <a:spLocks noEditPoints="1"/>
          </p:cNvSpPr>
          <p:nvPr/>
        </p:nvSpPr>
        <p:spPr bwMode="black">
          <a:xfrm>
            <a:off x="1278670" y="3949345"/>
            <a:ext cx="488693" cy="461321"/>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121677" tIns="60840" rIns="121677" bIns="60840" numCol="1" anchor="t" anchorCtr="0" compatLnSpc="1">
            <a:prstTxWarp prst="textNoShape">
              <a:avLst/>
            </a:prstTxWarp>
          </a:bodyPr>
          <a:lstStyle/>
          <a:p>
            <a:pPr marL="0" marR="0" lvl="0" indent="0" defTabSz="1625519" eaLnBrk="1" fontAlgn="auto" latinLnBrk="0" hangingPunct="1">
              <a:lnSpc>
                <a:spcPct val="100000"/>
              </a:lnSpc>
              <a:spcBef>
                <a:spcPts val="0"/>
              </a:spcBef>
              <a:spcAft>
                <a:spcPts val="0"/>
              </a:spcAft>
              <a:buClrTx/>
              <a:buSzTx/>
              <a:buFontTx/>
              <a:buNone/>
              <a:tabLst/>
              <a:defRPr/>
            </a:pPr>
            <a:endParaRPr kumimoji="0" lang="en-US" sz="2267" b="0" i="0" u="none" strike="noStrike" kern="0" cap="none" spc="0" normalizeH="0" baseline="0" noProof="0" dirty="0">
              <a:ln>
                <a:noFill/>
              </a:ln>
              <a:solidFill>
                <a:sysClr val="windowText" lastClr="000000"/>
              </a:solidFill>
              <a:effectLst/>
              <a:uLnTx/>
              <a:uFillTx/>
            </a:endParaRPr>
          </a:p>
        </p:txBody>
      </p:sp>
      <p:sp>
        <p:nvSpPr>
          <p:cNvPr id="17" name="Freeform 80"/>
          <p:cNvSpPr>
            <a:spLocks noEditPoints="1"/>
          </p:cNvSpPr>
          <p:nvPr/>
        </p:nvSpPr>
        <p:spPr bwMode="black">
          <a:xfrm>
            <a:off x="1316324" y="1519059"/>
            <a:ext cx="413385" cy="49041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121677" tIns="60840" rIns="121677" bIns="60840" numCol="1" anchor="t" anchorCtr="0" compatLnSpc="1">
            <a:prstTxWarp prst="textNoShape">
              <a:avLst/>
            </a:prstTxWarp>
          </a:bodyPr>
          <a:lstStyle/>
          <a:p>
            <a:pPr marL="0" marR="0" lvl="0" indent="0" defTabSz="1625519" eaLnBrk="1" fontAlgn="auto" latinLnBrk="0" hangingPunct="1">
              <a:lnSpc>
                <a:spcPct val="100000"/>
              </a:lnSpc>
              <a:spcBef>
                <a:spcPts val="0"/>
              </a:spcBef>
              <a:spcAft>
                <a:spcPts val="0"/>
              </a:spcAft>
              <a:buClrTx/>
              <a:buSzTx/>
              <a:buFontTx/>
              <a:buNone/>
              <a:tabLst/>
              <a:defRPr/>
            </a:pPr>
            <a:endParaRPr kumimoji="0" lang="en-US" sz="2267" b="0" i="0" u="none" strike="noStrike" kern="0" cap="none" spc="0" normalizeH="0" baseline="0" noProof="0" dirty="0">
              <a:ln>
                <a:noFill/>
              </a:ln>
              <a:solidFill>
                <a:sysClr val="windowText" lastClr="000000"/>
              </a:solidFill>
              <a:effectLst/>
              <a:uLnTx/>
              <a:uFillTx/>
            </a:endParaRPr>
          </a:p>
        </p:txBody>
      </p:sp>
      <p:sp>
        <p:nvSpPr>
          <p:cNvPr id="18" name="Freeform 24"/>
          <p:cNvSpPr>
            <a:spLocks noEditPoints="1"/>
          </p:cNvSpPr>
          <p:nvPr/>
        </p:nvSpPr>
        <p:spPr bwMode="black">
          <a:xfrm>
            <a:off x="1265217" y="4764539"/>
            <a:ext cx="515599" cy="38942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5183" tIns="67591" rIns="135183" bIns="67591" numCol="1" anchor="t" anchorCtr="0" compatLnSpc="1">
            <a:prstTxWarp prst="textNoShape">
              <a:avLst/>
            </a:prstTxWarp>
          </a:bodyPr>
          <a:lstStyle/>
          <a:p>
            <a:pPr marL="0" marR="0" lvl="0" indent="0" defTabSz="1625519"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ysClr val="windowText" lastClr="000000"/>
              </a:solidFill>
              <a:effectLst/>
              <a:uLnTx/>
              <a:uFillTx/>
            </a:endParaRPr>
          </a:p>
        </p:txBody>
      </p:sp>
      <p:sp>
        <p:nvSpPr>
          <p:cNvPr id="19" name="Freeform 25"/>
          <p:cNvSpPr>
            <a:spLocks noEditPoints="1"/>
          </p:cNvSpPr>
          <p:nvPr/>
        </p:nvSpPr>
        <p:spPr bwMode="black">
          <a:xfrm>
            <a:off x="1247346" y="3171223"/>
            <a:ext cx="551340" cy="459056"/>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121677" tIns="60840" rIns="121677" bIns="60840" numCol="1" anchor="t" anchorCtr="0" compatLnSpc="1">
            <a:prstTxWarp prst="textNoShape">
              <a:avLst/>
            </a:prstTxWarp>
          </a:bodyPr>
          <a:lstStyle/>
          <a:p>
            <a:pPr marL="0" marR="0" lvl="0" indent="0" defTabSz="1625519" eaLnBrk="1" fontAlgn="auto" latinLnBrk="0" hangingPunct="1">
              <a:lnSpc>
                <a:spcPct val="100000"/>
              </a:lnSpc>
              <a:spcBef>
                <a:spcPts val="0"/>
              </a:spcBef>
              <a:spcAft>
                <a:spcPts val="0"/>
              </a:spcAft>
              <a:buClrTx/>
              <a:buSzTx/>
              <a:buFontTx/>
              <a:buNone/>
              <a:tabLst/>
              <a:defRPr/>
            </a:pPr>
            <a:endParaRPr kumimoji="0" lang="en-US" sz="2267" b="0" i="0" u="none" strike="noStrike" kern="0" cap="none" spc="0" normalizeH="0" baseline="0" noProof="0" dirty="0">
              <a:ln>
                <a:noFill/>
              </a:ln>
              <a:solidFill>
                <a:sysClr val="windowText" lastClr="000000"/>
              </a:solidFill>
              <a:effectLst/>
              <a:uLnTx/>
              <a:uFillTx/>
            </a:endParaRPr>
          </a:p>
        </p:txBody>
      </p:sp>
      <p:sp>
        <p:nvSpPr>
          <p:cNvPr id="20" name="Rectangle 19"/>
          <p:cNvSpPr/>
          <p:nvPr/>
        </p:nvSpPr>
        <p:spPr bwMode="auto">
          <a:xfrm>
            <a:off x="1153012" y="5379702"/>
            <a:ext cx="740009" cy="723623"/>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5183" tIns="67591" rIns="135183" bIns="135183" numCol="1" spcCol="0" rtlCol="0" fromWordArt="0" anchor="b" anchorCtr="0" forceAA="0" compatLnSpc="1">
            <a:prstTxWarp prst="textNoShape">
              <a:avLst/>
            </a:prstTxWarp>
            <a:noAutofit/>
          </a:bodyPr>
          <a:lstStyle/>
          <a:p>
            <a:pPr defTabSz="1351337" fontAlgn="base">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25"/>
          <p:cNvSpPr>
            <a:spLocks noEditPoints="1"/>
          </p:cNvSpPr>
          <p:nvPr/>
        </p:nvSpPr>
        <p:spPr bwMode="black">
          <a:xfrm>
            <a:off x="1247346" y="5480332"/>
            <a:ext cx="551340" cy="459056"/>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121677" tIns="60840" rIns="121677" bIns="60840" numCol="1" anchor="t" anchorCtr="0" compatLnSpc="1">
            <a:prstTxWarp prst="textNoShape">
              <a:avLst/>
            </a:prstTxWarp>
          </a:bodyPr>
          <a:lstStyle/>
          <a:p>
            <a:pPr marL="0" marR="0" lvl="0" indent="0" defTabSz="1625519" eaLnBrk="1" fontAlgn="auto" latinLnBrk="0" hangingPunct="1">
              <a:lnSpc>
                <a:spcPct val="100000"/>
              </a:lnSpc>
              <a:spcBef>
                <a:spcPts val="0"/>
              </a:spcBef>
              <a:spcAft>
                <a:spcPts val="0"/>
              </a:spcAft>
              <a:buClrTx/>
              <a:buSzTx/>
              <a:buFontTx/>
              <a:buNone/>
              <a:tabLst/>
              <a:defRPr/>
            </a:pPr>
            <a:endParaRPr kumimoji="0" lang="en-US" sz="2267"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22451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Supported Deployment Methods</a:t>
            </a:r>
            <a:endParaRPr lang="en-US" dirty="0"/>
          </a:p>
        </p:txBody>
      </p:sp>
      <p:grpSp>
        <p:nvGrpSpPr>
          <p:cNvPr id="5" name="Group 63"/>
          <p:cNvGrpSpPr/>
          <p:nvPr/>
        </p:nvGrpSpPr>
        <p:grpSpPr>
          <a:xfrm>
            <a:off x="1901981" y="1434037"/>
            <a:ext cx="8032491" cy="2004564"/>
            <a:chOff x="795115" y="996422"/>
            <a:chExt cx="6024368" cy="1503423"/>
          </a:xfrm>
        </p:grpSpPr>
        <p:grpSp>
          <p:nvGrpSpPr>
            <p:cNvPr id="6" name="Group 64"/>
            <p:cNvGrpSpPr/>
            <p:nvPr/>
          </p:nvGrpSpPr>
          <p:grpSpPr>
            <a:xfrm>
              <a:off x="795115" y="996422"/>
              <a:ext cx="1773380" cy="1503423"/>
              <a:chOff x="9136594" y="3001265"/>
              <a:chExt cx="2363891" cy="2004564"/>
            </a:xfrm>
          </p:grpSpPr>
          <p:sp>
            <p:nvSpPr>
              <p:cNvPr id="13" name="Rectangle 71"/>
              <p:cNvSpPr/>
              <p:nvPr/>
            </p:nvSpPr>
            <p:spPr bwMode="auto">
              <a:xfrm>
                <a:off x="9208667" y="3106738"/>
                <a:ext cx="2219746" cy="1503763"/>
              </a:xfrm>
              <a:prstGeom prst="rect">
                <a:avLst/>
              </a:prstGeom>
              <a:solidFill>
                <a:srgbClr val="ED7D31"/>
              </a:solidFill>
              <a:ln w="6350" cap="flat" cmpd="sng" algn="ctr">
                <a:noFill/>
                <a:prstDash val="solid"/>
                <a:miter lim="800000"/>
                <a:headEnd type="none" w="med" len="med"/>
                <a:tailEnd type="none" w="med" len="med"/>
              </a:ln>
              <a:effectLst/>
            </p:spPr>
            <p:txBody>
              <a:bodyPr vert="horz" wrap="square" lIns="243840" tIns="121920" rIns="121915" bIns="121920" numCol="1" rtlCol="0" anchor="ctr" anchorCtr="0" compatLnSpc="1">
                <a:prstTxWarp prst="textNoShape">
                  <a:avLst/>
                </a:prstTxWarp>
              </a:bodyPr>
              <a:lstStyle/>
              <a:p>
                <a:pPr marL="0" marR="0" lvl="0" indent="0" algn="ctr" defTabSz="914198"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rPr>
                  <a:t>FTP://</a:t>
                </a:r>
              </a:p>
            </p:txBody>
          </p:sp>
          <p:sp>
            <p:nvSpPr>
              <p:cNvPr id="14"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ysClr val="windowText" lastClr="000000"/>
              </a:solidFill>
              <a:ln w="12700" cap="flat" cmpd="sng" algn="ctr">
                <a:noFill/>
                <a:prstDash val="solid"/>
                <a:miter lim="800000"/>
                <a:headEnd type="none" w="med" len="med"/>
                <a:tailEnd type="none" w="med" len="med"/>
              </a:ln>
              <a:effectLst/>
              <a:extLst/>
            </p:spPr>
            <p:txBody>
              <a:bodyPr vert="horz" wrap="square" lIns="121915" tIns="60957" rIns="121915" bIns="60957" numCol="1" rtlCol="0" anchor="ctr" anchorCtr="0" compatLnSpc="1">
                <a:prstTxWarp prst="textNoShape">
                  <a:avLst/>
                </a:prstTxWarp>
              </a:bodyPr>
              <a:lstStyle/>
              <a:p>
                <a:pPr marL="0" marR="0" lvl="0" indent="0" algn="r" defTabSz="740820" eaLnBrk="1" fontAlgn="auto" latinLnBrk="0" hangingPunct="1">
                  <a:lnSpc>
                    <a:spcPct val="100000"/>
                  </a:lnSpc>
                  <a:spcBef>
                    <a:spcPts val="0"/>
                  </a:spcBef>
                  <a:spcAft>
                    <a:spcPts val="0"/>
                  </a:spcAft>
                  <a:buClrTx/>
                  <a:buSzTx/>
                  <a:buFontTx/>
                  <a:buNone/>
                  <a:tabLst/>
                  <a:defRPr/>
                </a:pPr>
                <a:endParaRPr kumimoji="0" lang="en-US" sz="3200" b="0" i="0" u="none" strike="noStrike" kern="0" cap="none" spc="-123" normalizeH="0" baseline="0" noProof="0" dirty="0">
                  <a:ln>
                    <a:noFill/>
                  </a:ln>
                  <a:solidFill>
                    <a:srgbClr val="FFFFFF">
                      <a:lumMod val="50000"/>
                    </a:srgbClr>
                  </a:solidFill>
                  <a:effectLst/>
                  <a:uLnTx/>
                  <a:uFillTx/>
                  <a:latin typeface="Segoe UI" panose="020B0502040204020203" pitchFamily="34" charset="0"/>
                  <a:cs typeface="Segoe UI" panose="020B0502040204020203" pitchFamily="34" charset="0"/>
                </a:endParaRPr>
              </a:p>
            </p:txBody>
          </p:sp>
        </p:grpSp>
        <p:grpSp>
          <p:nvGrpSpPr>
            <p:cNvPr id="7" name="Group 65"/>
            <p:cNvGrpSpPr/>
            <p:nvPr/>
          </p:nvGrpSpPr>
          <p:grpSpPr>
            <a:xfrm>
              <a:off x="2771153" y="996422"/>
              <a:ext cx="2072287" cy="1503423"/>
              <a:chOff x="8937372" y="3001265"/>
              <a:chExt cx="2762330" cy="2004564"/>
            </a:xfrm>
          </p:grpSpPr>
          <p:sp>
            <p:nvSpPr>
              <p:cNvPr id="11" name="Rectangle 69"/>
              <p:cNvSpPr/>
              <p:nvPr/>
            </p:nvSpPr>
            <p:spPr bwMode="auto">
              <a:xfrm>
                <a:off x="8937372" y="3106737"/>
                <a:ext cx="2690257" cy="1503763"/>
              </a:xfrm>
              <a:prstGeom prst="rect">
                <a:avLst/>
              </a:prstGeom>
              <a:solidFill>
                <a:srgbClr val="ED7D31"/>
              </a:solidFill>
              <a:ln w="6350" cap="flat" cmpd="sng" algn="ctr">
                <a:noFill/>
                <a:prstDash val="solid"/>
                <a:miter lim="800000"/>
                <a:headEnd type="none" w="med" len="med"/>
                <a:tailEnd type="none" w="med" len="med"/>
              </a:ln>
              <a:effectLst/>
            </p:spPr>
            <p:txBody>
              <a:bodyPr vert="horz" wrap="square" lIns="243840" tIns="121920" rIns="121915" bIns="121920" numCol="1" rtlCol="0" anchor="ctr" anchorCtr="0" compatLnSpc="1">
                <a:prstTxWarp prst="textNoShape">
                  <a:avLst/>
                </a:prstTxWarp>
              </a:bodyPr>
              <a:lstStyle/>
              <a:p>
                <a:pPr marL="0" marR="0" lvl="0" indent="0" algn="ctr" defTabSz="914198"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rPr>
                  <a:t>Visual Studio Team Services</a:t>
                </a:r>
              </a:p>
            </p:txBody>
          </p:sp>
          <p:sp>
            <p:nvSpPr>
              <p:cNvPr id="12" name="Freeform 88"/>
              <p:cNvSpPr>
                <a:spLocks noEditPoints="1"/>
              </p:cNvSpPr>
              <p:nvPr/>
            </p:nvSpPr>
            <p:spPr bwMode="black">
              <a:xfrm>
                <a:off x="8937373" y="3001265"/>
                <a:ext cx="2762329"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ysClr val="windowText" lastClr="000000"/>
              </a:solidFill>
              <a:ln w="12700" cap="flat" cmpd="sng" algn="ctr">
                <a:noFill/>
                <a:prstDash val="solid"/>
                <a:miter lim="800000"/>
                <a:headEnd type="none" w="med" len="med"/>
                <a:tailEnd type="none" w="med" len="med"/>
              </a:ln>
              <a:effectLst/>
              <a:extLst/>
            </p:spPr>
            <p:txBody>
              <a:bodyPr vert="horz" wrap="square" lIns="121915" tIns="60957" rIns="121915" bIns="60957" numCol="1" rtlCol="0" anchor="ctr" anchorCtr="0" compatLnSpc="1">
                <a:prstTxWarp prst="textNoShape">
                  <a:avLst/>
                </a:prstTxWarp>
              </a:bodyPr>
              <a:lstStyle/>
              <a:p>
                <a:pPr marL="0" marR="0" lvl="0" indent="0" algn="r" defTabSz="740820" eaLnBrk="1" fontAlgn="auto" latinLnBrk="0" hangingPunct="1">
                  <a:lnSpc>
                    <a:spcPct val="100000"/>
                  </a:lnSpc>
                  <a:spcBef>
                    <a:spcPts val="0"/>
                  </a:spcBef>
                  <a:spcAft>
                    <a:spcPts val="0"/>
                  </a:spcAft>
                  <a:buClrTx/>
                  <a:buSzTx/>
                  <a:buFontTx/>
                  <a:buNone/>
                  <a:tabLst/>
                  <a:defRPr/>
                </a:pPr>
                <a:endParaRPr kumimoji="0" lang="en-US" sz="3200" b="0" i="0" u="none" strike="noStrike" kern="0" cap="none" spc="-123" normalizeH="0" baseline="0" noProof="0" dirty="0">
                  <a:ln>
                    <a:noFill/>
                  </a:ln>
                  <a:solidFill>
                    <a:srgbClr val="FFFFFF">
                      <a:lumMod val="50000"/>
                    </a:srgbClr>
                  </a:solidFill>
                  <a:effectLst/>
                  <a:uLnTx/>
                  <a:uFillTx/>
                  <a:latin typeface="Segoe UI" panose="020B0502040204020203" pitchFamily="34" charset="0"/>
                  <a:cs typeface="Segoe UI" panose="020B0502040204020203" pitchFamily="34" charset="0"/>
                </a:endParaRPr>
              </a:p>
            </p:txBody>
          </p:sp>
        </p:grpSp>
        <p:grpSp>
          <p:nvGrpSpPr>
            <p:cNvPr id="8" name="Group 66"/>
            <p:cNvGrpSpPr/>
            <p:nvPr/>
          </p:nvGrpSpPr>
          <p:grpSpPr>
            <a:xfrm>
              <a:off x="5046103" y="996422"/>
              <a:ext cx="1773380" cy="1503423"/>
              <a:chOff x="9136594" y="3001265"/>
              <a:chExt cx="2363891" cy="2004564"/>
            </a:xfrm>
          </p:grpSpPr>
          <p:sp>
            <p:nvSpPr>
              <p:cNvPr id="9" name="Rectangle 67"/>
              <p:cNvSpPr/>
              <p:nvPr/>
            </p:nvSpPr>
            <p:spPr bwMode="auto">
              <a:xfrm>
                <a:off x="9208667" y="3106738"/>
                <a:ext cx="2219746" cy="1503763"/>
              </a:xfrm>
              <a:prstGeom prst="rect">
                <a:avLst/>
              </a:prstGeom>
              <a:solidFill>
                <a:srgbClr val="ED7D31"/>
              </a:solidFill>
              <a:ln w="6350" cap="flat" cmpd="sng" algn="ctr">
                <a:noFill/>
                <a:prstDash val="solid"/>
                <a:miter lim="800000"/>
                <a:headEnd type="none" w="med" len="med"/>
                <a:tailEnd type="none" w="med" len="med"/>
              </a:ln>
              <a:effectLst/>
            </p:spPr>
            <p:txBody>
              <a:bodyPr vert="horz" wrap="square" lIns="243840" tIns="121920" rIns="121915" bIns="121920" numCol="1" rtlCol="0" anchor="ctr" anchorCtr="0" compatLnSpc="1">
                <a:prstTxWarp prst="textNoShape">
                  <a:avLst/>
                </a:prstTxWarp>
              </a:bodyPr>
              <a:lstStyle/>
              <a:p>
                <a:pPr marL="0" marR="0" lvl="0" indent="0" algn="ctr" defTabSz="914198" eaLnBrk="1" fontAlgn="base" latinLnBrk="0" hangingPunct="1">
                  <a:lnSpc>
                    <a:spcPct val="100000"/>
                  </a:lnSpc>
                  <a:spcBef>
                    <a:spcPct val="0"/>
                  </a:spcBef>
                  <a:spcAft>
                    <a:spcPct val="0"/>
                  </a:spcAft>
                  <a:buClrTx/>
                  <a:buSzTx/>
                  <a:buFontTx/>
                  <a:buNone/>
                  <a:tabLst/>
                  <a:defRPr/>
                </a:pPr>
                <a:r>
                  <a:rPr kumimoji="0" lang="en-US" sz="2800" b="1" i="0" u="none" strike="noStrike" kern="0" cap="small"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rPr>
                  <a:t>WebDeploy</a:t>
                </a:r>
              </a:p>
            </p:txBody>
          </p:sp>
          <p:sp>
            <p:nvSpPr>
              <p:cNvPr id="10"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ysClr val="windowText" lastClr="000000"/>
              </a:solidFill>
              <a:ln w="12700" cap="flat" cmpd="sng" algn="ctr">
                <a:noFill/>
                <a:prstDash val="solid"/>
                <a:miter lim="800000"/>
                <a:headEnd type="none" w="med" len="med"/>
                <a:tailEnd type="none" w="med" len="med"/>
              </a:ln>
              <a:effectLst/>
              <a:extLst/>
            </p:spPr>
            <p:txBody>
              <a:bodyPr vert="horz" wrap="square" lIns="121915" tIns="60957" rIns="121915" bIns="60957" numCol="1" rtlCol="0" anchor="ctr" anchorCtr="0" compatLnSpc="1">
                <a:prstTxWarp prst="textNoShape">
                  <a:avLst/>
                </a:prstTxWarp>
              </a:bodyPr>
              <a:lstStyle/>
              <a:p>
                <a:pPr marL="0" marR="0" lvl="0" indent="0" algn="r" defTabSz="740820" eaLnBrk="1" fontAlgn="auto" latinLnBrk="0" hangingPunct="1">
                  <a:lnSpc>
                    <a:spcPct val="100000"/>
                  </a:lnSpc>
                  <a:spcBef>
                    <a:spcPts val="0"/>
                  </a:spcBef>
                  <a:spcAft>
                    <a:spcPts val="0"/>
                  </a:spcAft>
                  <a:buClrTx/>
                  <a:buSzTx/>
                  <a:buFontTx/>
                  <a:buNone/>
                  <a:tabLst/>
                  <a:defRPr/>
                </a:pPr>
                <a:endParaRPr kumimoji="0" lang="en-US" sz="3200" b="0" i="0" u="none" strike="noStrike" kern="0" cap="none" spc="-123" normalizeH="0" baseline="0" noProof="0" dirty="0">
                  <a:ln>
                    <a:noFill/>
                  </a:ln>
                  <a:solidFill>
                    <a:srgbClr val="FFFFFF">
                      <a:lumMod val="50000"/>
                    </a:srgbClr>
                  </a:solidFill>
                  <a:effectLst/>
                  <a:uLnTx/>
                  <a:uFillTx/>
                  <a:latin typeface="Segoe UI" panose="020B0502040204020203" pitchFamily="34" charset="0"/>
                  <a:cs typeface="Segoe UI" panose="020B0502040204020203" pitchFamily="34" charset="0"/>
                </a:endParaRPr>
              </a:p>
            </p:txBody>
          </p:sp>
        </p:grpSp>
      </p:grpSp>
      <p:grpSp>
        <p:nvGrpSpPr>
          <p:cNvPr id="15" name="Group 14"/>
          <p:cNvGrpSpPr/>
          <p:nvPr/>
        </p:nvGrpSpPr>
        <p:grpSpPr>
          <a:xfrm>
            <a:off x="1831989" y="3757233"/>
            <a:ext cx="5270591" cy="2034747"/>
            <a:chOff x="1883687" y="2738820"/>
            <a:chExt cx="3952943" cy="1526060"/>
          </a:xfrm>
        </p:grpSpPr>
        <p:grpSp>
          <p:nvGrpSpPr>
            <p:cNvPr id="16" name="Group 15"/>
            <p:cNvGrpSpPr/>
            <p:nvPr/>
          </p:nvGrpSpPr>
          <p:grpSpPr>
            <a:xfrm>
              <a:off x="1883687" y="2761457"/>
              <a:ext cx="1773380" cy="1503423"/>
              <a:chOff x="9136594" y="3001265"/>
              <a:chExt cx="2363891" cy="2004564"/>
            </a:xfrm>
          </p:grpSpPr>
          <p:sp>
            <p:nvSpPr>
              <p:cNvPr id="21" name="Rectangle 20"/>
              <p:cNvSpPr/>
              <p:nvPr/>
            </p:nvSpPr>
            <p:spPr bwMode="auto">
              <a:xfrm>
                <a:off x="9208667" y="3106738"/>
                <a:ext cx="2219746" cy="1503763"/>
              </a:xfrm>
              <a:prstGeom prst="rect">
                <a:avLst/>
              </a:prstGeom>
              <a:solidFill>
                <a:srgbClr val="ED7D31"/>
              </a:solidFill>
              <a:ln w="6350" cap="flat" cmpd="sng" algn="ctr">
                <a:noFill/>
                <a:prstDash val="solid"/>
                <a:miter lim="800000"/>
                <a:headEnd type="none" w="med" len="med"/>
                <a:tailEnd type="none" w="med" len="med"/>
              </a:ln>
              <a:effectLst/>
            </p:spPr>
            <p:txBody>
              <a:bodyPr vert="horz" wrap="square" lIns="243840" tIns="121920" rIns="121915" bIns="121920" numCol="1" rtlCol="0" anchor="b" anchorCtr="0" compatLnSpc="1">
                <a:prstTxWarp prst="textNoShape">
                  <a:avLst/>
                </a:prstTxWarp>
              </a:bodyPr>
              <a:lstStyle/>
              <a:p>
                <a:pPr marL="0" marR="0" lvl="0" indent="0" algn="r" defTabSz="914198"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endParaRPr>
              </a:p>
            </p:txBody>
          </p:sp>
          <p:sp>
            <p:nvSpPr>
              <p:cNvPr id="22"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ysClr val="windowText" lastClr="000000"/>
              </a:solidFill>
              <a:ln w="12700" cap="flat" cmpd="sng" algn="ctr">
                <a:noFill/>
                <a:prstDash val="solid"/>
                <a:miter lim="800000"/>
                <a:headEnd type="none" w="med" len="med"/>
                <a:tailEnd type="none" w="med" len="med"/>
              </a:ln>
              <a:effectLst/>
              <a:extLst/>
            </p:spPr>
            <p:txBody>
              <a:bodyPr vert="horz" wrap="square" lIns="121915" tIns="60957" rIns="121915" bIns="60957" numCol="1" rtlCol="0" anchor="ctr" anchorCtr="0" compatLnSpc="1">
                <a:prstTxWarp prst="textNoShape">
                  <a:avLst/>
                </a:prstTxWarp>
              </a:bodyPr>
              <a:lstStyle/>
              <a:p>
                <a:pPr marL="0" marR="0" lvl="0" indent="0" algn="r" defTabSz="740820" eaLnBrk="1" fontAlgn="auto" latinLnBrk="0" hangingPunct="1">
                  <a:lnSpc>
                    <a:spcPct val="100000"/>
                  </a:lnSpc>
                  <a:spcBef>
                    <a:spcPts val="0"/>
                  </a:spcBef>
                  <a:spcAft>
                    <a:spcPts val="0"/>
                  </a:spcAft>
                  <a:buClrTx/>
                  <a:buSzTx/>
                  <a:buFontTx/>
                  <a:buNone/>
                  <a:tabLst/>
                  <a:defRPr/>
                </a:pPr>
                <a:endParaRPr kumimoji="0" lang="en-US" sz="3200" b="0" i="0" u="none" strike="noStrike" kern="0" cap="none" spc="-123" normalizeH="0" baseline="0" noProof="0" dirty="0">
                  <a:ln>
                    <a:noFill/>
                  </a:ln>
                  <a:solidFill>
                    <a:srgbClr val="FFFFFF">
                      <a:lumMod val="50000"/>
                    </a:srgbClr>
                  </a:solidFill>
                  <a:effectLst/>
                  <a:uLnTx/>
                  <a:uFillTx/>
                  <a:latin typeface="Segoe UI" panose="020B0502040204020203" pitchFamily="34" charset="0"/>
                  <a:cs typeface="Segoe UI" panose="020B0502040204020203" pitchFamily="34" charset="0"/>
                </a:endParaRPr>
              </a:p>
            </p:txBody>
          </p:sp>
        </p:gr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9526" y="3163438"/>
              <a:ext cx="1063369" cy="443928"/>
            </a:xfrm>
            <a:prstGeom prst="rect">
              <a:avLst/>
            </a:prstGeom>
          </p:spPr>
        </p:pic>
        <p:grpSp>
          <p:nvGrpSpPr>
            <p:cNvPr id="18" name="Group 17"/>
            <p:cNvGrpSpPr/>
            <p:nvPr/>
          </p:nvGrpSpPr>
          <p:grpSpPr>
            <a:xfrm>
              <a:off x="4063250" y="2738820"/>
              <a:ext cx="1773380" cy="1503423"/>
              <a:chOff x="9136594" y="3001265"/>
              <a:chExt cx="2363891" cy="2004564"/>
            </a:xfrm>
          </p:grpSpPr>
          <p:sp>
            <p:nvSpPr>
              <p:cNvPr id="19" name="Rectangle 18"/>
              <p:cNvSpPr/>
              <p:nvPr/>
            </p:nvSpPr>
            <p:spPr bwMode="auto">
              <a:xfrm>
                <a:off x="9208667" y="3106738"/>
                <a:ext cx="2219746" cy="1503763"/>
              </a:xfrm>
              <a:prstGeom prst="rect">
                <a:avLst/>
              </a:prstGeom>
              <a:solidFill>
                <a:srgbClr val="ED7D31"/>
              </a:solidFill>
              <a:ln w="6350" cap="flat" cmpd="sng" algn="ctr">
                <a:noFill/>
                <a:prstDash val="solid"/>
                <a:miter lim="800000"/>
                <a:headEnd type="none" w="med" len="med"/>
                <a:tailEnd type="none" w="med" len="med"/>
              </a:ln>
              <a:effectLst/>
            </p:spPr>
            <p:txBody>
              <a:bodyPr vert="horz" wrap="square" lIns="243840" tIns="121920" rIns="121915" bIns="121920" numCol="1" rtlCol="0" anchor="ctr" anchorCtr="0" compatLnSpc="1">
                <a:prstTxWarp prst="textNoShape">
                  <a:avLst/>
                </a:prstTxWarp>
              </a:bodyPr>
              <a:lstStyle/>
              <a:p>
                <a:pPr marL="0" marR="0" lvl="0" indent="0" algn="ctr" defTabSz="914198" eaLnBrk="1" fontAlgn="base" latinLnBrk="0" hangingPunct="1">
                  <a:lnSpc>
                    <a:spcPct val="100000"/>
                  </a:lnSpc>
                  <a:spcBef>
                    <a:spcPct val="0"/>
                  </a:spcBef>
                  <a:spcAft>
                    <a:spcPct val="0"/>
                  </a:spcAft>
                  <a:buClrTx/>
                  <a:buSzTx/>
                  <a:buFontTx/>
                  <a:buNone/>
                  <a:tabLst/>
                  <a:defRPr/>
                </a:pPr>
                <a:r>
                  <a:rPr kumimoji="0" lang="en-US" sz="2800" b="1" i="0" u="none" strike="noStrike" kern="0" cap="small"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cs typeface="Segoe UI" panose="020B0502040204020203" pitchFamily="34" charset="0"/>
                  </a:rPr>
                  <a:t>DropBox</a:t>
                </a:r>
              </a:p>
            </p:txBody>
          </p:sp>
          <p:sp>
            <p:nvSpPr>
              <p:cNvPr id="20"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ysClr val="windowText" lastClr="000000"/>
              </a:solidFill>
              <a:ln w="12700" cap="flat" cmpd="sng" algn="ctr">
                <a:noFill/>
                <a:prstDash val="solid"/>
                <a:miter lim="800000"/>
                <a:headEnd type="none" w="med" len="med"/>
                <a:tailEnd type="none" w="med" len="med"/>
              </a:ln>
              <a:effectLst/>
              <a:extLst/>
            </p:spPr>
            <p:txBody>
              <a:bodyPr vert="horz" wrap="square" lIns="121915" tIns="60957" rIns="121915" bIns="60957" numCol="1" rtlCol="0" anchor="ctr" anchorCtr="0" compatLnSpc="1">
                <a:prstTxWarp prst="textNoShape">
                  <a:avLst/>
                </a:prstTxWarp>
              </a:bodyPr>
              <a:lstStyle/>
              <a:p>
                <a:pPr marL="0" marR="0" lvl="0" indent="0" algn="r" defTabSz="740820" eaLnBrk="1" fontAlgn="auto" latinLnBrk="0" hangingPunct="1">
                  <a:lnSpc>
                    <a:spcPct val="100000"/>
                  </a:lnSpc>
                  <a:spcBef>
                    <a:spcPts val="0"/>
                  </a:spcBef>
                  <a:spcAft>
                    <a:spcPts val="0"/>
                  </a:spcAft>
                  <a:buClrTx/>
                  <a:buSzTx/>
                  <a:buFontTx/>
                  <a:buNone/>
                  <a:tabLst/>
                  <a:defRPr/>
                </a:pPr>
                <a:endParaRPr kumimoji="0" lang="en-US" sz="3200" b="0" i="0" u="none" strike="noStrike" kern="0" cap="none" spc="-123" normalizeH="0" baseline="0" noProof="0" dirty="0">
                  <a:ln>
                    <a:noFill/>
                  </a:ln>
                  <a:solidFill>
                    <a:srgbClr val="FFFFFF">
                      <a:lumMod val="50000"/>
                    </a:srgbClr>
                  </a:solidFill>
                  <a:effectLst/>
                  <a:uLnTx/>
                  <a:uFillTx/>
                  <a:latin typeface="Segoe UI" panose="020B0502040204020203" pitchFamily="34" charset="0"/>
                  <a:cs typeface="Segoe UI" panose="020B0502040204020203" pitchFamily="34" charset="0"/>
                </a:endParaRPr>
              </a:p>
            </p:txBody>
          </p:sp>
        </p:grpSp>
      </p:grpSp>
      <p:sp>
        <p:nvSpPr>
          <p:cNvPr id="23" name="Freeform 88"/>
          <p:cNvSpPr>
            <a:spLocks noEditPoints="1"/>
          </p:cNvSpPr>
          <p:nvPr/>
        </p:nvSpPr>
        <p:spPr bwMode="black">
          <a:xfrm>
            <a:off x="7571108" y="3768990"/>
            <a:ext cx="2364507"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ysClr val="windowText" lastClr="000000"/>
          </a:solidFill>
          <a:ln w="12700" cap="flat" cmpd="sng" algn="ctr">
            <a:noFill/>
            <a:prstDash val="solid"/>
            <a:miter lim="800000"/>
            <a:headEnd type="none" w="med" len="med"/>
            <a:tailEnd type="none" w="med" len="med"/>
          </a:ln>
          <a:effectLst/>
          <a:extLst/>
        </p:spPr>
        <p:txBody>
          <a:bodyPr vert="horz" wrap="square" lIns="121915" tIns="60957" rIns="121915" bIns="60957" numCol="1" rtlCol="0" anchor="ctr" anchorCtr="0" compatLnSpc="1">
            <a:prstTxWarp prst="textNoShape">
              <a:avLst/>
            </a:prstTxWarp>
          </a:bodyPr>
          <a:lstStyle/>
          <a:p>
            <a:pPr marL="0" marR="0" lvl="0" indent="0" algn="r" defTabSz="740820" eaLnBrk="1" fontAlgn="auto" latinLnBrk="0" hangingPunct="1">
              <a:lnSpc>
                <a:spcPct val="100000"/>
              </a:lnSpc>
              <a:spcBef>
                <a:spcPts val="0"/>
              </a:spcBef>
              <a:spcAft>
                <a:spcPts val="0"/>
              </a:spcAft>
              <a:buClrTx/>
              <a:buSzTx/>
              <a:buFontTx/>
              <a:buNone/>
              <a:tabLst/>
              <a:defRPr/>
            </a:pPr>
            <a:endParaRPr kumimoji="0" lang="en-US" sz="3200" b="0" i="0" u="none" strike="noStrike" kern="0" cap="none" spc="-123" normalizeH="0" baseline="0" noProof="0" dirty="0">
              <a:ln>
                <a:noFill/>
              </a:ln>
              <a:solidFill>
                <a:srgbClr val="FFFFFF">
                  <a:lumMod val="50000"/>
                </a:srgbClr>
              </a:solidFill>
              <a:effectLst/>
              <a:uLnTx/>
              <a:uFillTx/>
              <a:latin typeface="Segoe UI" panose="020B0502040204020203" pitchFamily="34" charset="0"/>
              <a:cs typeface="Segoe UI" panose="020B0502040204020203" pitchFamily="34" charset="0"/>
            </a:endParaRPr>
          </a:p>
        </p:txBody>
      </p:sp>
      <p:sp>
        <p:nvSpPr>
          <p:cNvPr id="24" name="TextBox 23"/>
          <p:cNvSpPr txBox="1"/>
          <p:nvPr/>
        </p:nvSpPr>
        <p:spPr>
          <a:xfrm>
            <a:off x="8191817" y="4413304"/>
            <a:ext cx="1107676" cy="387798"/>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28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panose="020B0502040204020203" pitchFamily="34" charset="0"/>
                <a:cs typeface="Segoe UI" panose="020B0502040204020203" pitchFamily="34" charset="0"/>
              </a:rPr>
              <a:t>More…</a:t>
            </a:r>
          </a:p>
        </p:txBody>
      </p:sp>
    </p:spTree>
    <p:extLst>
      <p:ext uri="{BB962C8B-B14F-4D97-AF65-F5344CB8AC3E}">
        <p14:creationId xmlns:p14="http://schemas.microsoft.com/office/powerpoint/2010/main" val="106447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Deployment slots</a:t>
            </a:r>
          </a:p>
        </p:txBody>
      </p:sp>
      <p:sp>
        <p:nvSpPr>
          <p:cNvPr id="2" name="Text Placeholder 1"/>
          <p:cNvSpPr>
            <a:spLocks noGrp="1"/>
          </p:cNvSpPr>
          <p:nvPr>
            <p:ph type="body" sz="quarter" idx="10"/>
          </p:nvPr>
        </p:nvSpPr>
        <p:spPr/>
        <p:txBody>
          <a:bodyPr/>
          <a:lstStyle/>
          <a:p>
            <a:r>
              <a:rPr lang="en-US" dirty="0"/>
              <a:t>Swaps staged deployments</a:t>
            </a:r>
          </a:p>
          <a:p>
            <a:r>
              <a:rPr lang="en-US" dirty="0"/>
              <a:t>Called a Virtual IP or VIP swap as it swaps the addresses of two deployments</a:t>
            </a:r>
          </a:p>
          <a:p>
            <a:r>
              <a:rPr lang="en-US" dirty="0"/>
              <a:t>No downtime during VIP swap</a:t>
            </a:r>
          </a:p>
          <a:p>
            <a:pPr lvl="1"/>
            <a:r>
              <a:rPr lang="en-US" dirty="0"/>
              <a:t>Sites are warmed up behind the scenes prior to swap</a:t>
            </a:r>
          </a:p>
          <a:p>
            <a:endParaRPr lang="en-US" dirty="0"/>
          </a:p>
        </p:txBody>
      </p:sp>
    </p:spTree>
    <p:extLst>
      <p:ext uri="{BB962C8B-B14F-4D97-AF65-F5344CB8AC3E}">
        <p14:creationId xmlns:p14="http://schemas.microsoft.com/office/powerpoint/2010/main" val="20081769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DevOps?</a:t>
            </a:r>
          </a:p>
        </p:txBody>
      </p:sp>
      <p:sp>
        <p:nvSpPr>
          <p:cNvPr id="3" name="Text Placeholder 2"/>
          <p:cNvSpPr>
            <a:spLocks noGrp="1"/>
          </p:cNvSpPr>
          <p:nvPr>
            <p:ph type="body" sz="quarter" idx="10"/>
          </p:nvPr>
        </p:nvSpPr>
        <p:spPr>
          <a:xfrm>
            <a:off x="274638" y="1212850"/>
            <a:ext cx="11887200" cy="4228850"/>
          </a:xfrm>
        </p:spPr>
        <p:txBody>
          <a:bodyPr/>
          <a:lstStyle/>
          <a:p>
            <a:r>
              <a:rPr lang="en-US" dirty="0"/>
              <a:t>Isn’t DevOps another phrase for Agile?</a:t>
            </a:r>
          </a:p>
          <a:p>
            <a:r>
              <a:rPr lang="en-US" dirty="0"/>
              <a:t>Who is responsible for deploying code?</a:t>
            </a:r>
          </a:p>
          <a:p>
            <a:r>
              <a:rPr lang="en-US" dirty="0"/>
              <a:t>When deployments fail, who gets blamed?</a:t>
            </a:r>
          </a:p>
          <a:p>
            <a:r>
              <a:rPr lang="en-US" dirty="0"/>
              <a:t>How many production deployments do you perform per year? Month? Day? Hour?</a:t>
            </a:r>
          </a:p>
          <a:p>
            <a:r>
              <a:rPr lang="en-US" dirty="0"/>
              <a:t>What is stopping you from deploying faster?</a:t>
            </a:r>
          </a:p>
          <a:p>
            <a:endParaRPr lang="en-US" dirty="0"/>
          </a:p>
        </p:txBody>
      </p:sp>
    </p:spTree>
    <p:extLst>
      <p:ext uri="{BB962C8B-B14F-4D97-AF65-F5344CB8AC3E}">
        <p14:creationId xmlns:p14="http://schemas.microsoft.com/office/powerpoint/2010/main" val="227055160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Configuration for Deployment Slots</a:t>
            </a:r>
            <a:endParaRPr lang="en-US" dirty="0"/>
          </a:p>
        </p:txBody>
      </p:sp>
      <p:sp>
        <p:nvSpPr>
          <p:cNvPr id="3" name="Text Placeholder 2"/>
          <p:cNvSpPr>
            <a:spLocks noGrp="1"/>
          </p:cNvSpPr>
          <p:nvPr>
            <p:ph type="body" sz="quarter" idx="10"/>
          </p:nvPr>
        </p:nvSpPr>
        <p:spPr>
          <a:xfrm>
            <a:off x="274639" y="1212848"/>
            <a:ext cx="5486399" cy="5408613"/>
          </a:xfrm>
        </p:spPr>
        <p:txBody>
          <a:bodyPr>
            <a:normAutofit/>
          </a:bodyPr>
          <a:lstStyle/>
          <a:p>
            <a:r>
              <a:rPr lang="en-US" sz="4000" dirty="0"/>
              <a:t>Settings that are swapped:</a:t>
            </a:r>
          </a:p>
          <a:p>
            <a:pPr lvl="1"/>
            <a:r>
              <a:rPr lang="en-US" sz="2400" dirty="0"/>
              <a:t>General settings - such as framework version, 32-bit / 64-bit, Web sockets</a:t>
            </a:r>
          </a:p>
          <a:p>
            <a:pPr lvl="1"/>
            <a:r>
              <a:rPr lang="en-US" sz="2400" dirty="0"/>
              <a:t>App settings (can be configured to stick to a slot)</a:t>
            </a:r>
          </a:p>
          <a:p>
            <a:pPr lvl="1"/>
            <a:r>
              <a:rPr lang="en-US" sz="2400" dirty="0"/>
              <a:t>Connection strings (can be configured to stick to a slot)</a:t>
            </a:r>
          </a:p>
          <a:p>
            <a:pPr lvl="1"/>
            <a:r>
              <a:rPr lang="en-US" sz="2400" dirty="0"/>
              <a:t>Handler mappings</a:t>
            </a:r>
          </a:p>
          <a:p>
            <a:pPr lvl="1"/>
            <a:r>
              <a:rPr lang="en-US" sz="2400" dirty="0"/>
              <a:t>Monitoring and diagnostic settings</a:t>
            </a:r>
          </a:p>
          <a:p>
            <a:pPr lvl="1"/>
            <a:r>
              <a:rPr lang="en-US" sz="2400" dirty="0" err="1"/>
              <a:t>WebJobs</a:t>
            </a:r>
            <a:r>
              <a:rPr lang="en-US" sz="2400" dirty="0"/>
              <a:t> content</a:t>
            </a:r>
          </a:p>
        </p:txBody>
      </p:sp>
      <p:sp>
        <p:nvSpPr>
          <p:cNvPr id="4" name="Text Placeholder 3"/>
          <p:cNvSpPr>
            <a:spLocks noGrp="1"/>
          </p:cNvSpPr>
          <p:nvPr>
            <p:ph type="body" sz="quarter" idx="11"/>
          </p:nvPr>
        </p:nvSpPr>
        <p:spPr>
          <a:xfrm>
            <a:off x="6675439" y="1212848"/>
            <a:ext cx="5486399" cy="5408613"/>
          </a:xfrm>
        </p:spPr>
        <p:txBody>
          <a:bodyPr>
            <a:normAutofit/>
          </a:bodyPr>
          <a:lstStyle/>
          <a:p>
            <a:r>
              <a:rPr lang="en-US" sz="4000" dirty="0"/>
              <a:t>Settings that are not swapped:</a:t>
            </a:r>
          </a:p>
          <a:p>
            <a:pPr lvl="1"/>
            <a:r>
              <a:rPr lang="en-US" sz="2400" dirty="0"/>
              <a:t>Publishing endpoints</a:t>
            </a:r>
          </a:p>
          <a:p>
            <a:pPr lvl="1"/>
            <a:r>
              <a:rPr lang="en-US" sz="2400" dirty="0"/>
              <a:t>Custom Domain Names</a:t>
            </a:r>
          </a:p>
          <a:p>
            <a:pPr lvl="1"/>
            <a:r>
              <a:rPr lang="en-US" sz="2400" dirty="0"/>
              <a:t>SSL certificates and bindings</a:t>
            </a:r>
          </a:p>
          <a:p>
            <a:pPr lvl="1"/>
            <a:r>
              <a:rPr lang="en-US" sz="2400" dirty="0"/>
              <a:t>Scale settings</a:t>
            </a:r>
          </a:p>
          <a:p>
            <a:pPr lvl="1"/>
            <a:r>
              <a:rPr lang="en-US" sz="2400" dirty="0" err="1"/>
              <a:t>WebJobs</a:t>
            </a:r>
            <a:r>
              <a:rPr lang="en-US" sz="2400" dirty="0"/>
              <a:t> schedulers</a:t>
            </a:r>
          </a:p>
          <a:p>
            <a:endParaRPr lang="en-US" sz="4000" dirty="0"/>
          </a:p>
        </p:txBody>
      </p:sp>
    </p:spTree>
    <p:extLst>
      <p:ext uri="{BB962C8B-B14F-4D97-AF65-F5344CB8AC3E}">
        <p14:creationId xmlns:p14="http://schemas.microsoft.com/office/powerpoint/2010/main" val="1387498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5" name="Text Placeholder 4"/>
          <p:cNvSpPr>
            <a:spLocks noGrp="1"/>
          </p:cNvSpPr>
          <p:nvPr>
            <p:ph type="body" sz="quarter" idx="12"/>
          </p:nvPr>
        </p:nvSpPr>
        <p:spPr/>
        <p:txBody>
          <a:bodyPr/>
          <a:lstStyle/>
          <a:p>
            <a:r>
              <a:rPr lang="en-US" dirty="0"/>
              <a:t>Create sample application with CI</a:t>
            </a:r>
          </a:p>
        </p:txBody>
      </p:sp>
    </p:spTree>
    <p:extLst>
      <p:ext uri="{BB962C8B-B14F-4D97-AF65-F5344CB8AC3E}">
        <p14:creationId xmlns:p14="http://schemas.microsoft.com/office/powerpoint/2010/main" val="33862856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5518" y="-1"/>
            <a:ext cx="2984527" cy="6994526"/>
          </a:xfrm>
          <a:prstGeom prst="rect">
            <a:avLst/>
          </a:prstGeom>
          <a:solidFill>
            <a:srgbClr val="682A7A"/>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5" name="Rectangle 4"/>
          <p:cNvSpPr/>
          <p:nvPr/>
        </p:nvSpPr>
        <p:spPr>
          <a:xfrm>
            <a:off x="3145831" y="-1"/>
            <a:ext cx="2984527" cy="6994526"/>
          </a:xfrm>
          <a:prstGeom prst="rect">
            <a:avLst/>
          </a:prstGeom>
          <a:solidFill>
            <a:srgbClr val="7030A0"/>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7" name="Rectangle 6"/>
          <p:cNvSpPr/>
          <p:nvPr/>
        </p:nvSpPr>
        <p:spPr>
          <a:xfrm>
            <a:off x="0" y="-1"/>
            <a:ext cx="2997187" cy="6994526"/>
          </a:xfrm>
          <a:prstGeom prst="rect">
            <a:avLst/>
          </a:prstGeom>
          <a:solidFill>
            <a:srgbClr val="7549A7"/>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8" name="Rectangle 7"/>
          <p:cNvSpPr/>
          <p:nvPr/>
        </p:nvSpPr>
        <p:spPr>
          <a:xfrm>
            <a:off x="9451948" y="-1"/>
            <a:ext cx="2984527" cy="6994526"/>
          </a:xfrm>
          <a:prstGeom prst="rect">
            <a:avLst/>
          </a:prstGeom>
          <a:solidFill>
            <a:schemeClr val="accent1">
              <a:lumMod val="75000"/>
            </a:schemeClr>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9" name="Rectangle 8"/>
          <p:cNvSpPr/>
          <p:nvPr/>
        </p:nvSpPr>
        <p:spPr>
          <a:xfrm>
            <a:off x="10478721" y="3199464"/>
            <a:ext cx="1957754" cy="3132407"/>
          </a:xfrm>
          <a:prstGeom prst="rect">
            <a:avLst/>
          </a:prstGeom>
          <a:solidFill>
            <a:srgbClr val="4B2A6E"/>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1" name="Rectangle 10"/>
          <p:cNvSpPr/>
          <p:nvPr/>
        </p:nvSpPr>
        <p:spPr>
          <a:xfrm>
            <a:off x="1039433" y="2285074"/>
            <a:ext cx="1957754" cy="3223846"/>
          </a:xfrm>
          <a:prstGeom prst="rect">
            <a:avLst/>
          </a:prstGeom>
          <a:solidFill>
            <a:schemeClr val="accent1">
              <a:lumMod val="50000"/>
              <a:alpha val="60000"/>
            </a:schemeClr>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2" name="Rectangle 11"/>
          <p:cNvSpPr/>
          <p:nvPr/>
        </p:nvSpPr>
        <p:spPr>
          <a:xfrm rot="18900000">
            <a:off x="8365864" y="334796"/>
            <a:ext cx="1041722" cy="1041722"/>
          </a:xfrm>
          <a:prstGeom prst="rect">
            <a:avLst/>
          </a:prstGeom>
          <a:solidFill>
            <a:srgbClr val="682A7A"/>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3" name="Rectangle 12"/>
          <p:cNvSpPr/>
          <p:nvPr/>
        </p:nvSpPr>
        <p:spPr>
          <a:xfrm rot="18900000">
            <a:off x="5243332" y="334796"/>
            <a:ext cx="1041722" cy="1041722"/>
          </a:xfrm>
          <a:prstGeom prst="rect">
            <a:avLst/>
          </a:prstGeom>
          <a:solidFill>
            <a:srgbClr val="7030A0"/>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4" name="TextBox 13"/>
          <p:cNvSpPr txBox="1"/>
          <p:nvPr/>
        </p:nvSpPr>
        <p:spPr>
          <a:xfrm rot="16200000">
            <a:off x="-142527" y="3066847"/>
            <a:ext cx="1958217" cy="400110"/>
          </a:xfrm>
          <a:prstGeom prst="rect">
            <a:avLst/>
          </a:prstGeom>
          <a:noFill/>
        </p:spPr>
        <p:txBody>
          <a:bodyPr wrap="square" rtlCol="0">
            <a:spAutoFit/>
          </a:bodyPr>
          <a:lstStyle/>
          <a:p>
            <a:pPr algn="r" defTabSz="914400"/>
            <a:r>
              <a:rPr lang="en-US" sz="2000" spc="50" dirty="0">
                <a:solidFill>
                  <a:prstClr val="white"/>
                </a:solidFill>
                <a:latin typeface="Segoe UI Light" panose="020B0502040204020203" pitchFamily="34" charset="0"/>
                <a:cs typeface="Segoe UI Light" panose="020B0502040204020203" pitchFamily="34" charset="0"/>
              </a:rPr>
              <a:t>Develop</a:t>
            </a:r>
          </a:p>
        </p:txBody>
      </p:sp>
      <p:sp>
        <p:nvSpPr>
          <p:cNvPr id="15" name="Rectangle 4"/>
          <p:cNvSpPr/>
          <p:nvPr/>
        </p:nvSpPr>
        <p:spPr bwMode="gray">
          <a:xfrm>
            <a:off x="1039433" y="2285074"/>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bg2">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200" kern="0" dirty="0">
                <a:solidFill>
                  <a:prstClr val="white"/>
                </a:solidFill>
                <a:latin typeface="Calibri" panose="020F0502020204030204"/>
                <a:ea typeface="Segoe UI" panose="020B0502040204020203" pitchFamily="34" charset="0"/>
                <a:cs typeface="Segoe UI" panose="020B0502040204020203" pitchFamily="34" charset="0"/>
              </a:rPr>
              <a:t>Developer IDE</a:t>
            </a:r>
          </a:p>
        </p:txBody>
      </p:sp>
      <p:sp>
        <p:nvSpPr>
          <p:cNvPr id="16" name="Rectangle 4"/>
          <p:cNvSpPr/>
          <p:nvPr/>
        </p:nvSpPr>
        <p:spPr bwMode="gray">
          <a:xfrm>
            <a:off x="1039433" y="3874294"/>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bg2">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200" kern="0" dirty="0">
                <a:solidFill>
                  <a:prstClr val="white"/>
                </a:solidFill>
                <a:latin typeface="Calibri" panose="020F0502020204030204"/>
                <a:ea typeface="Segoe UI" panose="020B0502040204020203" pitchFamily="34" charset="0"/>
                <a:cs typeface="Segoe UI" panose="020B0502040204020203" pitchFamily="34" charset="0"/>
              </a:rPr>
              <a:t>Team Collaboration</a:t>
            </a:r>
          </a:p>
        </p:txBody>
      </p:sp>
      <p:sp>
        <p:nvSpPr>
          <p:cNvPr id="17" name="Rectangle 16"/>
          <p:cNvSpPr/>
          <p:nvPr/>
        </p:nvSpPr>
        <p:spPr>
          <a:xfrm>
            <a:off x="4160837" y="2559391"/>
            <a:ext cx="1957754" cy="3223846"/>
          </a:xfrm>
          <a:prstGeom prst="rect">
            <a:avLst/>
          </a:prstGeom>
          <a:solidFill>
            <a:srgbClr val="4B2A6E"/>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8" name="TextBox 17"/>
          <p:cNvSpPr txBox="1"/>
          <p:nvPr/>
        </p:nvSpPr>
        <p:spPr>
          <a:xfrm rot="16200000">
            <a:off x="3007298" y="3345592"/>
            <a:ext cx="1958217" cy="400110"/>
          </a:xfrm>
          <a:prstGeom prst="rect">
            <a:avLst/>
          </a:prstGeom>
          <a:noFill/>
        </p:spPr>
        <p:txBody>
          <a:bodyPr wrap="square" rtlCol="0">
            <a:spAutoFit/>
          </a:bodyPr>
          <a:lstStyle/>
          <a:p>
            <a:pPr algn="r" defTabSz="914400"/>
            <a:r>
              <a:rPr lang="en-US" sz="2000" spc="50" dirty="0">
                <a:solidFill>
                  <a:prstClr val="white"/>
                </a:solidFill>
                <a:latin typeface="Segoe UI Light" panose="020B0502040204020203" pitchFamily="34" charset="0"/>
                <a:cs typeface="Segoe UI Light" panose="020B0502040204020203" pitchFamily="34" charset="0"/>
              </a:rPr>
              <a:t>Build + Test</a:t>
            </a:r>
          </a:p>
        </p:txBody>
      </p:sp>
      <p:sp>
        <p:nvSpPr>
          <p:cNvPr id="19" name="Rectangle 4"/>
          <p:cNvSpPr/>
          <p:nvPr/>
        </p:nvSpPr>
        <p:spPr bwMode="gray">
          <a:xfrm>
            <a:off x="4160837" y="2559391"/>
            <a:ext cx="1957754"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5226D"/>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200" kern="0" dirty="0">
                <a:solidFill>
                  <a:prstClr val="white"/>
                </a:solidFill>
                <a:latin typeface="Calibri" panose="020F0502020204030204"/>
                <a:ea typeface="Segoe UI" panose="020B0502040204020203" pitchFamily="34" charset="0"/>
                <a:cs typeface="Segoe UI" panose="020B0502040204020203" pitchFamily="34" charset="0"/>
              </a:rPr>
              <a:t>Build/CI</a:t>
            </a:r>
          </a:p>
        </p:txBody>
      </p:sp>
      <p:sp>
        <p:nvSpPr>
          <p:cNvPr id="20" name="Rectangle 4"/>
          <p:cNvSpPr/>
          <p:nvPr/>
        </p:nvSpPr>
        <p:spPr bwMode="gray">
          <a:xfrm>
            <a:off x="4163799" y="4102894"/>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5226D"/>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200" kern="0" dirty="0">
                <a:solidFill>
                  <a:prstClr val="white"/>
                </a:solidFill>
                <a:latin typeface="Calibri" panose="020F0502020204030204"/>
                <a:ea typeface="Segoe UI" panose="020B0502040204020203" pitchFamily="34" charset="0"/>
                <a:cs typeface="Segoe UI" panose="020B0502040204020203" pitchFamily="34" charset="0"/>
              </a:rPr>
              <a:t>Test</a:t>
            </a:r>
          </a:p>
        </p:txBody>
      </p:sp>
      <p:sp>
        <p:nvSpPr>
          <p:cNvPr id="21" name="Rectangle 20"/>
          <p:cNvSpPr/>
          <p:nvPr/>
        </p:nvSpPr>
        <p:spPr>
          <a:xfrm>
            <a:off x="7332291" y="2833708"/>
            <a:ext cx="1957754" cy="3223846"/>
          </a:xfrm>
          <a:prstGeom prst="rect">
            <a:avLst/>
          </a:prstGeom>
          <a:solidFill>
            <a:srgbClr val="4B2A6E"/>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22" name="TextBox 21"/>
          <p:cNvSpPr txBox="1"/>
          <p:nvPr/>
        </p:nvSpPr>
        <p:spPr>
          <a:xfrm rot="16200000">
            <a:off x="6138688" y="3644381"/>
            <a:ext cx="1958217" cy="400110"/>
          </a:xfrm>
          <a:prstGeom prst="rect">
            <a:avLst/>
          </a:prstGeom>
          <a:noFill/>
        </p:spPr>
        <p:txBody>
          <a:bodyPr wrap="square" rtlCol="0">
            <a:spAutoFit/>
          </a:bodyPr>
          <a:lstStyle/>
          <a:p>
            <a:pPr algn="r" defTabSz="914400"/>
            <a:r>
              <a:rPr lang="en-US" sz="2000" spc="50" dirty="0">
                <a:solidFill>
                  <a:prstClr val="white"/>
                </a:solidFill>
                <a:latin typeface="Segoe UI Light" panose="020B0502040204020203" pitchFamily="34" charset="0"/>
                <a:cs typeface="Segoe UI Light" panose="020B0502040204020203" pitchFamily="34" charset="0"/>
              </a:rPr>
              <a:t>Deploy</a:t>
            </a:r>
          </a:p>
        </p:txBody>
      </p:sp>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53522" y="3221598"/>
            <a:ext cx="1407328" cy="559714"/>
          </a:xfrm>
          <a:prstGeom prst="rect">
            <a:avLst/>
          </a:prstGeom>
        </p:spPr>
      </p:pic>
      <p:sp>
        <p:nvSpPr>
          <p:cNvPr id="24" name="TextBox 23"/>
          <p:cNvSpPr txBox="1"/>
          <p:nvPr/>
        </p:nvSpPr>
        <p:spPr>
          <a:xfrm>
            <a:off x="7555122" y="3843588"/>
            <a:ext cx="1530280" cy="338754"/>
          </a:xfrm>
          <a:prstGeom prst="rect">
            <a:avLst/>
          </a:prstGeom>
          <a:noFill/>
        </p:spPr>
        <p:txBody>
          <a:bodyPr wrap="none" lIns="0" tIns="0" rIns="0" bIns="0" rtlCol="0">
            <a:spAutoFit/>
          </a:bodyPr>
          <a:lstStyle/>
          <a:p>
            <a:pPr defTabSz="932418">
              <a:lnSpc>
                <a:spcPct val="90000"/>
              </a:lnSpc>
            </a:pPr>
            <a:r>
              <a:rPr lang="en-US" sz="1199"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Release Management </a:t>
            </a:r>
            <a:br>
              <a:rPr lang="en-US" sz="1199" dirty="0">
                <a:gradFill>
                  <a:gsLst>
                    <a:gs pos="0">
                      <a:srgbClr val="FFFFFF"/>
                    </a:gs>
                    <a:gs pos="100000">
                      <a:srgbClr val="FFFFFF"/>
                    </a:gs>
                  </a:gsLst>
                  <a:lin ang="5400000" scaled="0"/>
                </a:gradFill>
                <a:latin typeface="Calibri" panose="020F0502020204030204"/>
                <a:ea typeface="Segoe UI" pitchFamily="34" charset="0"/>
                <a:cs typeface="Segoe UI" pitchFamily="34" charset="0"/>
              </a:rPr>
            </a:br>
            <a:r>
              <a:rPr lang="en-US" sz="1199"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for Visual Studio</a:t>
            </a:r>
          </a:p>
        </p:txBody>
      </p:sp>
      <p:sp>
        <p:nvSpPr>
          <p:cNvPr id="25" name="Rectangle 4"/>
          <p:cNvSpPr/>
          <p:nvPr/>
        </p:nvSpPr>
        <p:spPr bwMode="gray">
          <a:xfrm>
            <a:off x="7332291" y="2833708"/>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5226D"/>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200" kern="0" dirty="0">
                <a:solidFill>
                  <a:prstClr val="white"/>
                </a:solidFill>
                <a:latin typeface="Calibri" panose="020F0502020204030204"/>
                <a:ea typeface="Segoe UI" panose="020B0502040204020203" pitchFamily="34" charset="0"/>
                <a:cs typeface="Segoe UI" panose="020B0502040204020203" pitchFamily="34" charset="0"/>
              </a:rPr>
              <a:t>Release/CD</a:t>
            </a:r>
          </a:p>
        </p:txBody>
      </p:sp>
      <p:grpSp>
        <p:nvGrpSpPr>
          <p:cNvPr id="26" name="Group 25"/>
          <p:cNvGrpSpPr/>
          <p:nvPr/>
        </p:nvGrpSpPr>
        <p:grpSpPr>
          <a:xfrm>
            <a:off x="7540198" y="4283888"/>
            <a:ext cx="1598396" cy="438474"/>
            <a:chOff x="6023278" y="2656330"/>
            <a:chExt cx="1598396" cy="438474"/>
          </a:xfrm>
        </p:grpSpPr>
        <p:sp>
          <p:nvSpPr>
            <p:cNvPr id="27" name="Rectangle 26"/>
            <p:cNvSpPr/>
            <p:nvPr/>
          </p:nvSpPr>
          <p:spPr>
            <a:xfrm>
              <a:off x="6500990" y="2663201"/>
              <a:ext cx="1120684" cy="424732"/>
            </a:xfrm>
            <a:prstGeom prst="rect">
              <a:avLst/>
            </a:prstGeom>
          </p:spPr>
          <p:txBody>
            <a:bodyPr wrap="square">
              <a:spAutoFit/>
            </a:bodyPr>
            <a:lstStyle/>
            <a:p>
              <a:pPr defTabSz="932418">
                <a:lnSpc>
                  <a:spcPct val="90000"/>
                </a:lnSpc>
              </a:pPr>
              <a:r>
                <a:rPr lang="en-US" sz="1200" dirty="0">
                  <a:gradFill>
                    <a:gsLst>
                      <a:gs pos="0">
                        <a:srgbClr val="FFFFFF"/>
                      </a:gs>
                      <a:gs pos="100000">
                        <a:srgbClr val="FFFFFF"/>
                      </a:gs>
                    </a:gsLst>
                    <a:lin ang="5400000" scaled="0"/>
                  </a:gradFill>
                  <a:latin typeface="Calibri" panose="020F0502020204030204"/>
                  <a:ea typeface="Segoe UI" pitchFamily="34" charset="0"/>
                  <a:cs typeface="Segoe UI Semibold" panose="020B0702040204020203" pitchFamily="34" charset="0"/>
                </a:rPr>
                <a:t>Automation Service</a:t>
              </a:r>
            </a:p>
          </p:txBody>
        </p:sp>
        <p:pic>
          <p:nvPicPr>
            <p:cNvPr id="28" name="Picture 15"/>
            <p:cNvPicPr>
              <a:picLocks noChangeAspect="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6023278" y="2656330"/>
              <a:ext cx="485976" cy="43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7553056" y="5075506"/>
            <a:ext cx="1693288" cy="553998"/>
            <a:chOff x="7349541" y="4635063"/>
            <a:chExt cx="1693288" cy="553998"/>
          </a:xfrm>
        </p:grpSpPr>
        <p:sp>
          <p:nvSpPr>
            <p:cNvPr id="30" name="TextBox 29"/>
            <p:cNvSpPr txBox="1"/>
            <p:nvPr/>
          </p:nvSpPr>
          <p:spPr>
            <a:xfrm>
              <a:off x="8148016" y="4635063"/>
              <a:ext cx="894813" cy="553998"/>
            </a:xfrm>
            <a:prstGeom prst="rect">
              <a:avLst/>
            </a:prstGeom>
            <a:noFill/>
          </p:spPr>
          <p:txBody>
            <a:bodyPr wrap="square" lIns="0" tIns="0" rIns="0" bIns="0" rtlCol="0">
              <a:spAutoFit/>
            </a:bodyPr>
            <a:lstStyle/>
            <a:p>
              <a:pPr defTabSz="932418">
                <a:defRPr/>
              </a:pPr>
              <a:r>
                <a:rPr lang="en-US" sz="12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Azure Resource Management</a:t>
              </a:r>
            </a:p>
          </p:txBody>
        </p:sp>
        <p:grpSp>
          <p:nvGrpSpPr>
            <p:cNvPr id="31" name="Group 30"/>
            <p:cNvGrpSpPr/>
            <p:nvPr/>
          </p:nvGrpSpPr>
          <p:grpSpPr>
            <a:xfrm>
              <a:off x="7349541" y="4690662"/>
              <a:ext cx="682792" cy="442801"/>
              <a:chOff x="6236727" y="5075466"/>
              <a:chExt cx="1685512" cy="1093080"/>
            </a:xfrm>
          </p:grpSpPr>
          <p:grpSp>
            <p:nvGrpSpPr>
              <p:cNvPr id="32" name="Group 31"/>
              <p:cNvGrpSpPr/>
              <p:nvPr/>
            </p:nvGrpSpPr>
            <p:grpSpPr>
              <a:xfrm>
                <a:off x="6604927" y="5075466"/>
                <a:ext cx="1102201" cy="1054928"/>
                <a:chOff x="6604927" y="5075466"/>
                <a:chExt cx="1102201" cy="1054928"/>
              </a:xfrm>
            </p:grpSpPr>
            <p:sp>
              <p:nvSpPr>
                <p:cNvPr id="35" name="Diamond 34"/>
                <p:cNvSpPr/>
                <p:nvPr/>
              </p:nvSpPr>
              <p:spPr bwMode="auto">
                <a:xfrm>
                  <a:off x="6642893" y="5075466"/>
                  <a:ext cx="869548" cy="480973"/>
                </a:xfrm>
                <a:prstGeom prst="diamond">
                  <a:avLst/>
                </a:prstGeom>
                <a:solidFill>
                  <a:srgbClr val="3999C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6" name="Parallelogram 35"/>
                <p:cNvSpPr/>
                <p:nvPr/>
              </p:nvSpPr>
              <p:spPr bwMode="auto">
                <a:xfrm rot="19866714">
                  <a:off x="6966649" y="5556675"/>
                  <a:ext cx="740479" cy="430284"/>
                </a:xfrm>
                <a:prstGeom prst="parallelogram">
                  <a:avLst>
                    <a:gd name="adj" fmla="val 57886"/>
                  </a:avLst>
                </a:prstGeom>
                <a:solidFill>
                  <a:srgbClr val="ACDAEC"/>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7" name="Parallelogram 36"/>
                <p:cNvSpPr/>
                <p:nvPr/>
              </p:nvSpPr>
              <p:spPr bwMode="auto">
                <a:xfrm rot="5400000">
                  <a:off x="6449829" y="5545013"/>
                  <a:ext cx="740479" cy="430284"/>
                </a:xfrm>
                <a:prstGeom prst="parallelogram">
                  <a:avLst>
                    <a:gd name="adj" fmla="val 57886"/>
                  </a:avLst>
                </a:prstGeom>
                <a:solidFill>
                  <a:srgbClr val="59B4D9"/>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3" name="Freeform 197"/>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4" name="Freeform 198"/>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sp>
        <p:nvSpPr>
          <p:cNvPr id="38" name="TextBox 37"/>
          <p:cNvSpPr txBox="1"/>
          <p:nvPr/>
        </p:nvSpPr>
        <p:spPr>
          <a:xfrm>
            <a:off x="7555122" y="4823518"/>
            <a:ext cx="1263166" cy="166071"/>
          </a:xfrm>
          <a:prstGeom prst="rect">
            <a:avLst/>
          </a:prstGeom>
          <a:noFill/>
        </p:spPr>
        <p:txBody>
          <a:bodyPr wrap="none" lIns="0" tIns="0" rIns="0" bIns="0" rtlCol="0">
            <a:spAutoFit/>
          </a:bodyPr>
          <a:lstStyle/>
          <a:p>
            <a:pPr defTabSz="932418">
              <a:lnSpc>
                <a:spcPct val="90000"/>
              </a:lnSpc>
            </a:pPr>
            <a:r>
              <a:rPr lang="en-US" sz="1199"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PowerShell | WAML</a:t>
            </a:r>
          </a:p>
        </p:txBody>
      </p:sp>
      <p:sp>
        <p:nvSpPr>
          <p:cNvPr id="39" name="TextBox 38"/>
          <p:cNvSpPr txBox="1"/>
          <p:nvPr/>
        </p:nvSpPr>
        <p:spPr>
          <a:xfrm>
            <a:off x="7539092" y="5734012"/>
            <a:ext cx="1279196" cy="166071"/>
          </a:xfrm>
          <a:prstGeom prst="rect">
            <a:avLst/>
          </a:prstGeom>
          <a:noFill/>
        </p:spPr>
        <p:txBody>
          <a:bodyPr wrap="none" lIns="0" tIns="0" rIns="0" bIns="0" rtlCol="0">
            <a:spAutoFit/>
          </a:bodyPr>
          <a:lstStyle/>
          <a:p>
            <a:pPr defTabSz="932418">
              <a:lnSpc>
                <a:spcPct val="90000"/>
              </a:lnSpc>
            </a:pPr>
            <a:r>
              <a:rPr lang="en-US" sz="1199" dirty="0" err="1">
                <a:gradFill>
                  <a:gsLst>
                    <a:gs pos="0">
                      <a:srgbClr val="FFFFFF"/>
                    </a:gs>
                    <a:gs pos="100000">
                      <a:srgbClr val="FFFFFF"/>
                    </a:gs>
                  </a:gsLst>
                  <a:lin ang="5400000" scaled="0"/>
                </a:gradFill>
                <a:latin typeface="Calibri" panose="020F0502020204030204"/>
                <a:ea typeface="Segoe UI" pitchFamily="34" charset="0"/>
                <a:cs typeface="Segoe UI" pitchFamily="34" charset="0"/>
              </a:rPr>
              <a:t>xPlat</a:t>
            </a:r>
            <a:r>
              <a:rPr lang="en-US" sz="1199"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Command Line</a:t>
            </a:r>
          </a:p>
        </p:txBody>
      </p:sp>
      <p:sp>
        <p:nvSpPr>
          <p:cNvPr id="40" name="TextBox 39"/>
          <p:cNvSpPr txBox="1"/>
          <p:nvPr/>
        </p:nvSpPr>
        <p:spPr>
          <a:xfrm rot="16200000">
            <a:off x="9178949" y="4110986"/>
            <a:ext cx="2174504" cy="400110"/>
          </a:xfrm>
          <a:prstGeom prst="rect">
            <a:avLst/>
          </a:prstGeom>
          <a:noFill/>
        </p:spPr>
        <p:txBody>
          <a:bodyPr wrap="square" rtlCol="0">
            <a:spAutoFit/>
          </a:bodyPr>
          <a:lstStyle/>
          <a:p>
            <a:pPr algn="r" defTabSz="914400"/>
            <a:r>
              <a:rPr lang="en-US" sz="2000" spc="50" dirty="0">
                <a:solidFill>
                  <a:prstClr val="white"/>
                </a:solidFill>
                <a:latin typeface="Segoe UI Light" panose="020B0502040204020203" pitchFamily="34" charset="0"/>
                <a:cs typeface="Segoe UI Light" panose="020B0502040204020203" pitchFamily="34" charset="0"/>
              </a:rPr>
              <a:t>Monitor + Learn</a:t>
            </a:r>
          </a:p>
        </p:txBody>
      </p:sp>
      <p:sp>
        <p:nvSpPr>
          <p:cNvPr id="41" name="Rectangle 4"/>
          <p:cNvSpPr/>
          <p:nvPr/>
        </p:nvSpPr>
        <p:spPr bwMode="gray">
          <a:xfrm>
            <a:off x="10481683" y="3199464"/>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5226D"/>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200" kern="0" dirty="0">
                <a:solidFill>
                  <a:prstClr val="white"/>
                </a:solidFill>
                <a:latin typeface="Calibri" panose="020F0502020204030204"/>
                <a:ea typeface="Segoe UI" panose="020B0502040204020203" pitchFamily="34" charset="0"/>
                <a:cs typeface="Segoe UI" panose="020B0502040204020203" pitchFamily="34" charset="0"/>
              </a:rPr>
              <a:t>Monitor</a:t>
            </a:r>
          </a:p>
        </p:txBody>
      </p:sp>
      <p:sp>
        <p:nvSpPr>
          <p:cNvPr id="42" name="Rectangle 41"/>
          <p:cNvSpPr/>
          <p:nvPr/>
        </p:nvSpPr>
        <p:spPr>
          <a:xfrm rot="18900000">
            <a:off x="2104599" y="334796"/>
            <a:ext cx="1041722" cy="1041722"/>
          </a:xfrm>
          <a:prstGeom prst="rect">
            <a:avLst/>
          </a:prstGeom>
          <a:solidFill>
            <a:srgbClr val="7549A7"/>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43" name="TextBox 42"/>
          <p:cNvSpPr txBox="1"/>
          <p:nvPr/>
        </p:nvSpPr>
        <p:spPr>
          <a:xfrm>
            <a:off x="10712480" y="5232223"/>
            <a:ext cx="1223092" cy="166071"/>
          </a:xfrm>
          <a:prstGeom prst="rect">
            <a:avLst/>
          </a:prstGeom>
          <a:noFill/>
        </p:spPr>
        <p:txBody>
          <a:bodyPr wrap="none" lIns="0" tIns="0" rIns="0" bIns="0" rtlCol="0">
            <a:spAutoFit/>
          </a:bodyPr>
          <a:lstStyle/>
          <a:p>
            <a:pPr defTabSz="932418">
              <a:lnSpc>
                <a:spcPct val="90000"/>
              </a:lnSpc>
            </a:pPr>
            <a:r>
              <a:rPr lang="en-US" sz="1199"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 Insights</a:t>
            </a:r>
          </a:p>
        </p:txBody>
      </p:sp>
      <p:pic>
        <p:nvPicPr>
          <p:cNvPr id="44" name="Picture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2076" y="3680140"/>
            <a:ext cx="1407328" cy="559714"/>
          </a:xfrm>
          <a:prstGeom prst="rect">
            <a:avLst/>
          </a:prstGeom>
        </p:spPr>
      </p:pic>
      <p:sp>
        <p:nvSpPr>
          <p:cNvPr id="45" name="Freeform 6"/>
          <p:cNvSpPr>
            <a:spLocks/>
          </p:cNvSpPr>
          <p:nvPr/>
        </p:nvSpPr>
        <p:spPr bwMode="auto">
          <a:xfrm>
            <a:off x="1729466" y="2813220"/>
            <a:ext cx="1171654" cy="771057"/>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2F5597">
              <a:alpha val="5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600">
              <a:solidFill>
                <a:prstClr val="black"/>
              </a:solidFill>
              <a:latin typeface="Calibri" panose="020F0502020204030204"/>
            </a:endParaRPr>
          </a:p>
        </p:txBody>
      </p:sp>
      <p:pic>
        <p:nvPicPr>
          <p:cNvPr id="46" name="Picture 45"/>
          <p:cNvPicPr>
            <a:picLocks noChangeAspect="1"/>
          </p:cNvPicPr>
          <p:nvPr/>
        </p:nvPicPr>
        <p:blipFill>
          <a:blip r:embed="rId4"/>
          <a:stretch>
            <a:fillRect/>
          </a:stretch>
        </p:blipFill>
        <p:spPr>
          <a:xfrm>
            <a:off x="1174231" y="2777934"/>
            <a:ext cx="1199352" cy="643074"/>
          </a:xfrm>
          <a:prstGeom prst="rect">
            <a:avLst/>
          </a:prstGeom>
        </p:spPr>
      </p:pic>
      <p:grpSp>
        <p:nvGrpSpPr>
          <p:cNvPr id="47" name="Group 46"/>
          <p:cNvGrpSpPr/>
          <p:nvPr/>
        </p:nvGrpSpPr>
        <p:grpSpPr>
          <a:xfrm>
            <a:off x="1996942" y="3022724"/>
            <a:ext cx="792295" cy="775370"/>
            <a:chOff x="2065191" y="1914181"/>
            <a:chExt cx="883828" cy="864948"/>
          </a:xfrm>
        </p:grpSpPr>
        <p:sp>
          <p:nvSpPr>
            <p:cNvPr id="48" name="Freeform 95"/>
            <p:cNvSpPr>
              <a:spLocks/>
            </p:cNvSpPr>
            <p:nvPr/>
          </p:nvSpPr>
          <p:spPr bwMode="auto">
            <a:xfrm flipH="1">
              <a:off x="2065191" y="1914181"/>
              <a:ext cx="883828" cy="57397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2800" kern="0">
                <a:solidFill>
                  <a:srgbClr val="000000"/>
                </a:solidFill>
                <a:latin typeface="Calibri" panose="020F0502020204030204"/>
              </a:endParaRPr>
            </a:p>
          </p:txBody>
        </p:sp>
        <p:sp>
          <p:nvSpPr>
            <p:cNvPr id="49" name="Rectangle 48"/>
            <p:cNvSpPr/>
            <p:nvPr/>
          </p:nvSpPr>
          <p:spPr>
            <a:xfrm>
              <a:off x="2132017" y="2107867"/>
              <a:ext cx="677540" cy="50250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pic>
          <p:nvPicPr>
            <p:cNvPr id="50" name="Picture 49"/>
            <p:cNvPicPr>
              <a:picLocks noChangeAspect="1"/>
            </p:cNvPicPr>
            <p:nvPr/>
          </p:nvPicPr>
          <p:blipFill>
            <a:blip r:embed="rId5">
              <a:biLevel thresh="25000"/>
            </a:blip>
            <a:stretch>
              <a:fillRect/>
            </a:stretch>
          </p:blipFill>
          <p:spPr>
            <a:xfrm>
              <a:off x="2078496" y="2064654"/>
              <a:ext cx="777488" cy="714475"/>
            </a:xfrm>
            <a:prstGeom prst="rect">
              <a:avLst/>
            </a:prstGeom>
          </p:spPr>
        </p:pic>
      </p:grpSp>
      <p:sp>
        <p:nvSpPr>
          <p:cNvPr id="51" name="Rectangle 50"/>
          <p:cNvSpPr/>
          <p:nvPr/>
        </p:nvSpPr>
        <p:spPr>
          <a:xfrm rot="18900000">
            <a:off x="2994737" y="1012082"/>
            <a:ext cx="1041722" cy="1041722"/>
          </a:xfrm>
          <a:prstGeom prst="rect">
            <a:avLst/>
          </a:prstGeom>
          <a:solidFill>
            <a:srgbClr val="7030A0"/>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52" name="Rectangle 51"/>
          <p:cNvSpPr/>
          <p:nvPr/>
        </p:nvSpPr>
        <p:spPr>
          <a:xfrm rot="18900000">
            <a:off x="6159665" y="1016624"/>
            <a:ext cx="1041722" cy="1041722"/>
          </a:xfrm>
          <a:prstGeom prst="rect">
            <a:avLst/>
          </a:prstGeom>
          <a:solidFill>
            <a:srgbClr val="682A7A"/>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53" name="Rectangle 52"/>
          <p:cNvSpPr/>
          <p:nvPr/>
        </p:nvSpPr>
        <p:spPr>
          <a:xfrm rot="18900000">
            <a:off x="9313029" y="1007155"/>
            <a:ext cx="1041722" cy="1041722"/>
          </a:xfrm>
          <a:prstGeom prst="rect">
            <a:avLst/>
          </a:prstGeom>
          <a:solidFill>
            <a:schemeClr val="accent1">
              <a:lumMod val="75000"/>
            </a:schemeClr>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54" name="Rounded Rectangle 242"/>
          <p:cNvSpPr/>
          <p:nvPr/>
        </p:nvSpPr>
        <p:spPr bwMode="auto">
          <a:xfrm>
            <a:off x="2725982" y="850255"/>
            <a:ext cx="9283455" cy="689938"/>
          </a:xfrm>
          <a:prstGeom prst="roundRect">
            <a:avLst/>
          </a:prstGeom>
          <a:solidFill>
            <a:srgbClr val="FFFFFF">
              <a:alpha val="20000"/>
            </a:srgbClr>
          </a:solidFill>
          <a:ln w="142875" cap="rnd" cmpd="sng" algn="ctr">
            <a:solidFill>
              <a:srgbClr val="FFFFFF">
                <a:alpha val="3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a:xfrm>
            <a:off x="3200750" y="1021140"/>
            <a:ext cx="2320443" cy="338554"/>
          </a:xfrm>
          <a:prstGeom prst="rect">
            <a:avLst/>
          </a:prstGeom>
        </p:spPr>
        <p:txBody>
          <a:bodyPr wrap="non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People | Process | Tools</a:t>
            </a:r>
            <a:endParaRPr kumimoji="0" lang="en-US" sz="1600" b="0" i="0" u="none" strike="noStrike" kern="0" cap="none" spc="0" normalizeH="0" baseline="0" noProof="0" dirty="0">
              <a:ln>
                <a:noFill/>
              </a:ln>
              <a:solidFill>
                <a:srgbClr val="505050"/>
              </a:solidFill>
              <a:effectLst/>
              <a:uLnTx/>
              <a:uFillTx/>
            </a:endParaRPr>
          </a:p>
        </p:txBody>
      </p:sp>
      <p:sp>
        <p:nvSpPr>
          <p:cNvPr id="57" name="Isosceles Triangle 3"/>
          <p:cNvSpPr/>
          <p:nvPr/>
        </p:nvSpPr>
        <p:spPr bwMode="auto">
          <a:xfrm rot="5400000">
            <a:off x="2872374" y="727526"/>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Isosceles Triangle 3"/>
          <p:cNvSpPr/>
          <p:nvPr/>
        </p:nvSpPr>
        <p:spPr bwMode="auto">
          <a:xfrm rot="5400000">
            <a:off x="6018803" y="727526"/>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Isosceles Triangle 3"/>
          <p:cNvSpPr/>
          <p:nvPr/>
        </p:nvSpPr>
        <p:spPr bwMode="auto">
          <a:xfrm rot="5400000">
            <a:off x="9134602" y="727527"/>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Isosceles Triangle 3"/>
          <p:cNvSpPr/>
          <p:nvPr/>
        </p:nvSpPr>
        <p:spPr bwMode="auto">
          <a:xfrm rot="16200000" flipH="1">
            <a:off x="2770204" y="1410367"/>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Isosceles Triangle 3"/>
          <p:cNvSpPr/>
          <p:nvPr/>
        </p:nvSpPr>
        <p:spPr bwMode="auto">
          <a:xfrm rot="16200000" flipH="1">
            <a:off x="5919842" y="1410368"/>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Isosceles Triangle 3"/>
          <p:cNvSpPr/>
          <p:nvPr/>
        </p:nvSpPr>
        <p:spPr bwMode="auto">
          <a:xfrm rot="16200000" flipH="1">
            <a:off x="9058431" y="1410369"/>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p:cNvSpPr/>
          <p:nvPr/>
        </p:nvSpPr>
        <p:spPr>
          <a:xfrm>
            <a:off x="4237037" y="5446350"/>
            <a:ext cx="1781898" cy="261610"/>
          </a:xfrm>
          <a:prstGeom prst="rect">
            <a:avLst/>
          </a:prstGeom>
        </p:spPr>
        <p:txBody>
          <a:bodyPr wrap="none">
            <a:spAutoFit/>
          </a:bodyPr>
          <a:lstStyle/>
          <a:p>
            <a:pPr defTabSz="914400"/>
            <a:r>
              <a:rPr lang="en-US" sz="1100" kern="0" spc="20" dirty="0">
                <a:gradFill>
                  <a:gsLst>
                    <a:gs pos="0">
                      <a:srgbClr val="FFFFFF"/>
                    </a:gs>
                    <a:gs pos="100000">
                      <a:srgbClr val="FFFFFF"/>
                    </a:gs>
                  </a:gsLst>
                  <a:lin ang="5400000" scaled="0"/>
                </a:gradFill>
                <a:ea typeface="Segoe UI" pitchFamily="34" charset="0"/>
                <a:cs typeface="Segoe UI" pitchFamily="34" charset="0"/>
              </a:rPr>
              <a:t>Microsoft Test Manager</a:t>
            </a:r>
            <a:endParaRPr lang="en-US" kern="0" spc="20" dirty="0">
              <a:solidFill>
                <a:sysClr val="windowText" lastClr="000000"/>
              </a:solidFill>
              <a:latin typeface="Calibri" panose="020F0502020204030204"/>
            </a:endParaRPr>
          </a:p>
        </p:txBody>
      </p:sp>
      <p:pic>
        <p:nvPicPr>
          <p:cNvPr id="98" name="Picture 97"/>
          <p:cNvPicPr>
            <a:picLocks noChangeAspect="1"/>
          </p:cNvPicPr>
          <p:nvPr/>
        </p:nvPicPr>
        <p:blipFill>
          <a:blip r:embed="rId6"/>
          <a:stretch>
            <a:fillRect/>
          </a:stretch>
        </p:blipFill>
        <p:spPr>
          <a:xfrm>
            <a:off x="4252207" y="4514926"/>
            <a:ext cx="1473303" cy="457450"/>
          </a:xfrm>
          <a:prstGeom prst="rect">
            <a:avLst/>
          </a:prstGeom>
        </p:spPr>
      </p:pic>
      <p:pic>
        <p:nvPicPr>
          <p:cNvPr id="99" name="Picture 98"/>
          <p:cNvPicPr>
            <a:picLocks noChangeAspect="1"/>
          </p:cNvPicPr>
          <p:nvPr/>
        </p:nvPicPr>
        <p:blipFill>
          <a:blip r:embed="rId7"/>
          <a:stretch>
            <a:fillRect/>
          </a:stretch>
        </p:blipFill>
        <p:spPr>
          <a:xfrm>
            <a:off x="4252207" y="4938101"/>
            <a:ext cx="1609090" cy="460193"/>
          </a:xfrm>
          <a:prstGeom prst="rect">
            <a:avLst/>
          </a:prstGeom>
        </p:spPr>
      </p:pic>
      <p:pic>
        <p:nvPicPr>
          <p:cNvPr id="100" name="Picture 99"/>
          <p:cNvPicPr>
            <a:picLocks noChangeAspect="1"/>
          </p:cNvPicPr>
          <p:nvPr/>
        </p:nvPicPr>
        <p:blipFill>
          <a:blip r:embed="rId6"/>
          <a:stretch>
            <a:fillRect/>
          </a:stretch>
        </p:blipFill>
        <p:spPr>
          <a:xfrm>
            <a:off x="4252207" y="3078848"/>
            <a:ext cx="1473303" cy="457450"/>
          </a:xfrm>
          <a:prstGeom prst="rect">
            <a:avLst/>
          </a:prstGeom>
        </p:spPr>
      </p:pic>
      <p:pic>
        <p:nvPicPr>
          <p:cNvPr id="101" name="Picture 100"/>
          <p:cNvPicPr>
            <a:picLocks noChangeAspect="1"/>
          </p:cNvPicPr>
          <p:nvPr/>
        </p:nvPicPr>
        <p:blipFill>
          <a:blip r:embed="rId7"/>
          <a:stretch>
            <a:fillRect/>
          </a:stretch>
        </p:blipFill>
        <p:spPr>
          <a:xfrm>
            <a:off x="4252207" y="3502023"/>
            <a:ext cx="1609090" cy="460193"/>
          </a:xfrm>
          <a:prstGeom prst="rect">
            <a:avLst/>
          </a:prstGeom>
        </p:spPr>
      </p:pic>
      <p:pic>
        <p:nvPicPr>
          <p:cNvPr id="102" name="Picture 101"/>
          <p:cNvPicPr>
            <a:picLocks noChangeAspect="1"/>
          </p:cNvPicPr>
          <p:nvPr/>
        </p:nvPicPr>
        <p:blipFill>
          <a:blip r:embed="rId6"/>
          <a:stretch>
            <a:fillRect/>
          </a:stretch>
        </p:blipFill>
        <p:spPr>
          <a:xfrm>
            <a:off x="1189037" y="4407694"/>
            <a:ext cx="1473303" cy="457450"/>
          </a:xfrm>
          <a:prstGeom prst="rect">
            <a:avLst/>
          </a:prstGeom>
        </p:spPr>
      </p:pic>
      <p:pic>
        <p:nvPicPr>
          <p:cNvPr id="103" name="Picture 102"/>
          <p:cNvPicPr>
            <a:picLocks noChangeAspect="1"/>
          </p:cNvPicPr>
          <p:nvPr/>
        </p:nvPicPr>
        <p:blipFill>
          <a:blip r:embed="rId7"/>
          <a:stretch>
            <a:fillRect/>
          </a:stretch>
        </p:blipFill>
        <p:spPr>
          <a:xfrm>
            <a:off x="1189037" y="4830869"/>
            <a:ext cx="1609090" cy="460193"/>
          </a:xfrm>
          <a:prstGeom prst="rect">
            <a:avLst/>
          </a:prstGeom>
        </p:spPr>
      </p:pic>
      <p:sp>
        <p:nvSpPr>
          <p:cNvPr id="128" name="Title 2"/>
          <p:cNvSpPr txBox="1">
            <a:spLocks/>
          </p:cNvSpPr>
          <p:nvPr/>
        </p:nvSpPr>
        <p:spPr>
          <a:xfrm>
            <a:off x="274640" y="294942"/>
            <a:ext cx="11889564" cy="91653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de-DE" spc="-200" dirty="0">
                <a:solidFill>
                  <a:schemeClr val="bg1"/>
                </a:solidFill>
              </a:rPr>
              <a:t>Microsoft</a:t>
            </a:r>
            <a:br>
              <a:rPr lang="de-DE" dirty="0">
                <a:solidFill>
                  <a:schemeClr val="bg1"/>
                </a:solidFill>
              </a:rPr>
            </a:br>
            <a:r>
              <a:rPr lang="de-DE" dirty="0">
                <a:solidFill>
                  <a:schemeClr val="bg1"/>
                </a:solidFill>
              </a:rPr>
              <a:t>Tooling</a:t>
            </a:r>
          </a:p>
        </p:txBody>
      </p:sp>
      <p:pic>
        <p:nvPicPr>
          <p:cNvPr id="130" name="Picture 129"/>
          <p:cNvPicPr>
            <a:picLocks noChangeAspect="1"/>
          </p:cNvPicPr>
          <p:nvPr/>
        </p:nvPicPr>
        <p:blipFill>
          <a:blip r:embed="rId6"/>
          <a:stretch>
            <a:fillRect/>
          </a:stretch>
        </p:blipFill>
        <p:spPr>
          <a:xfrm>
            <a:off x="10637837" y="4255294"/>
            <a:ext cx="1473303" cy="457450"/>
          </a:xfrm>
          <a:prstGeom prst="rect">
            <a:avLst/>
          </a:prstGeom>
        </p:spPr>
      </p:pic>
      <p:pic>
        <p:nvPicPr>
          <p:cNvPr id="131" name="Picture 130"/>
          <p:cNvPicPr>
            <a:picLocks noChangeAspect="1"/>
          </p:cNvPicPr>
          <p:nvPr/>
        </p:nvPicPr>
        <p:blipFill>
          <a:blip r:embed="rId7"/>
          <a:stretch>
            <a:fillRect/>
          </a:stretch>
        </p:blipFill>
        <p:spPr>
          <a:xfrm>
            <a:off x="10637837" y="4678469"/>
            <a:ext cx="1609090" cy="460193"/>
          </a:xfrm>
          <a:prstGeom prst="rect">
            <a:avLst/>
          </a:prstGeom>
        </p:spPr>
      </p:pic>
    </p:spTree>
    <p:extLst>
      <p:ext uri="{BB962C8B-B14F-4D97-AF65-F5344CB8AC3E}">
        <p14:creationId xmlns:p14="http://schemas.microsoft.com/office/powerpoint/2010/main" val="273429359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59089" y="-1"/>
            <a:ext cx="2984527" cy="6994526"/>
          </a:xfrm>
          <a:prstGeom prst="rect">
            <a:avLst/>
          </a:prstGeom>
          <a:solidFill>
            <a:srgbClr val="4472C4">
              <a:lumMod val="75000"/>
            </a:srgbClr>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3" name="Rectangle 2"/>
          <p:cNvSpPr/>
          <p:nvPr/>
        </p:nvSpPr>
        <p:spPr>
          <a:xfrm>
            <a:off x="6305518" y="-1"/>
            <a:ext cx="2984527" cy="6994526"/>
          </a:xfrm>
          <a:prstGeom prst="rect">
            <a:avLst/>
          </a:prstGeom>
          <a:solidFill>
            <a:srgbClr val="4472C4">
              <a:lumMod val="50000"/>
            </a:srgbClr>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6" name="Rectangle 5"/>
          <p:cNvSpPr/>
          <p:nvPr/>
        </p:nvSpPr>
        <p:spPr>
          <a:xfrm>
            <a:off x="0" y="-1"/>
            <a:ext cx="2997187" cy="6994526"/>
          </a:xfrm>
          <a:prstGeom prst="rect">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7" name="Rectangle 6"/>
          <p:cNvSpPr/>
          <p:nvPr/>
        </p:nvSpPr>
        <p:spPr>
          <a:xfrm>
            <a:off x="9451948" y="-1"/>
            <a:ext cx="2984527" cy="6994526"/>
          </a:xfrm>
          <a:prstGeom prst="rect">
            <a:avLst/>
          </a:prstGeom>
          <a:solidFill>
            <a:srgbClr val="002060"/>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8" name="Rectangle 7"/>
          <p:cNvSpPr/>
          <p:nvPr/>
        </p:nvSpPr>
        <p:spPr>
          <a:xfrm>
            <a:off x="10478721" y="3199464"/>
            <a:ext cx="1957754" cy="3132407"/>
          </a:xfrm>
          <a:prstGeom prst="rect">
            <a:avLst/>
          </a:prstGeom>
          <a:solidFill>
            <a:srgbClr val="34495E"/>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0" name="Rectangle 9"/>
          <p:cNvSpPr/>
          <p:nvPr/>
        </p:nvSpPr>
        <p:spPr>
          <a:xfrm>
            <a:off x="1039433" y="2285074"/>
            <a:ext cx="1957754" cy="3223846"/>
          </a:xfrm>
          <a:prstGeom prst="rect">
            <a:avLst/>
          </a:prstGeom>
          <a:solidFill>
            <a:srgbClr val="34495E"/>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1" name="Rectangle 10"/>
          <p:cNvSpPr/>
          <p:nvPr/>
        </p:nvSpPr>
        <p:spPr>
          <a:xfrm rot="18900000">
            <a:off x="8365864" y="334796"/>
            <a:ext cx="1041722" cy="1041722"/>
          </a:xfrm>
          <a:prstGeom prst="rect">
            <a:avLst/>
          </a:prstGeom>
          <a:solidFill>
            <a:srgbClr val="203864"/>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2" name="Rectangle 11"/>
          <p:cNvSpPr/>
          <p:nvPr/>
        </p:nvSpPr>
        <p:spPr>
          <a:xfrm rot="18900000">
            <a:off x="5243332" y="334796"/>
            <a:ext cx="1041722" cy="1041722"/>
          </a:xfrm>
          <a:prstGeom prst="rect">
            <a:avLst/>
          </a:prstGeom>
          <a:solidFill>
            <a:srgbClr val="2F5597"/>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3" name="TextBox 12"/>
          <p:cNvSpPr txBox="1"/>
          <p:nvPr/>
        </p:nvSpPr>
        <p:spPr>
          <a:xfrm rot="16200000">
            <a:off x="-142527" y="3066847"/>
            <a:ext cx="1958217" cy="400110"/>
          </a:xfrm>
          <a:prstGeom prst="rect">
            <a:avLst/>
          </a:prstGeom>
          <a:noFill/>
        </p:spPr>
        <p:txBody>
          <a:bodyPr wrap="square" rtlCol="0">
            <a:spAutoFit/>
          </a:bodyPr>
          <a:lstStyle/>
          <a:p>
            <a:pPr algn="r" defTabSz="914400"/>
            <a:r>
              <a:rPr lang="en-US" sz="2000" spc="50" dirty="0">
                <a:solidFill>
                  <a:prstClr val="white"/>
                </a:solidFill>
                <a:latin typeface="Segoe UI Light" panose="020B0502040204020203" pitchFamily="34" charset="0"/>
                <a:cs typeface="Segoe UI Light" panose="020B0502040204020203" pitchFamily="34" charset="0"/>
              </a:rPr>
              <a:t>Develop</a:t>
            </a:r>
          </a:p>
        </p:txBody>
      </p:sp>
      <p:sp>
        <p:nvSpPr>
          <p:cNvPr id="14" name="Rectangle 4"/>
          <p:cNvSpPr/>
          <p:nvPr/>
        </p:nvSpPr>
        <p:spPr bwMode="gray">
          <a:xfrm>
            <a:off x="1039433" y="2285074"/>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200" kern="0" dirty="0">
                <a:solidFill>
                  <a:prstClr val="white"/>
                </a:solidFill>
                <a:latin typeface="Calibri" panose="020F0502020204030204"/>
                <a:ea typeface="Segoe UI" panose="020B0502040204020203" pitchFamily="34" charset="0"/>
                <a:cs typeface="Segoe UI" panose="020B0502040204020203" pitchFamily="34" charset="0"/>
              </a:rPr>
              <a:t>Developer IDE</a:t>
            </a:r>
          </a:p>
        </p:txBody>
      </p:sp>
      <p:sp>
        <p:nvSpPr>
          <p:cNvPr id="15" name="Rectangle 4"/>
          <p:cNvSpPr/>
          <p:nvPr/>
        </p:nvSpPr>
        <p:spPr bwMode="gray">
          <a:xfrm>
            <a:off x="1039433" y="3874294"/>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200" kern="0" dirty="0">
                <a:solidFill>
                  <a:prstClr val="white"/>
                </a:solidFill>
                <a:latin typeface="Calibri" panose="020F0502020204030204"/>
                <a:ea typeface="Segoe UI" panose="020B0502040204020203" pitchFamily="34" charset="0"/>
                <a:cs typeface="Segoe UI" panose="020B0502040204020203" pitchFamily="34" charset="0"/>
              </a:rPr>
              <a:t>Team Collaboration</a:t>
            </a:r>
          </a:p>
        </p:txBody>
      </p:sp>
      <p:sp>
        <p:nvSpPr>
          <p:cNvPr id="16" name="Rectangle 15"/>
          <p:cNvSpPr/>
          <p:nvPr/>
        </p:nvSpPr>
        <p:spPr>
          <a:xfrm>
            <a:off x="4160837" y="2559391"/>
            <a:ext cx="1957754" cy="3223846"/>
          </a:xfrm>
          <a:prstGeom prst="rect">
            <a:avLst/>
          </a:prstGeom>
          <a:solidFill>
            <a:srgbClr val="34495E"/>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7" name="TextBox 16"/>
          <p:cNvSpPr txBox="1"/>
          <p:nvPr/>
        </p:nvSpPr>
        <p:spPr>
          <a:xfrm rot="16200000">
            <a:off x="3007298" y="3345592"/>
            <a:ext cx="1958217" cy="400110"/>
          </a:xfrm>
          <a:prstGeom prst="rect">
            <a:avLst/>
          </a:prstGeom>
          <a:noFill/>
        </p:spPr>
        <p:txBody>
          <a:bodyPr wrap="square" rtlCol="0">
            <a:spAutoFit/>
          </a:bodyPr>
          <a:lstStyle/>
          <a:p>
            <a:pPr algn="r" defTabSz="914400"/>
            <a:r>
              <a:rPr lang="en-US" sz="2000" spc="50" dirty="0">
                <a:solidFill>
                  <a:prstClr val="white"/>
                </a:solidFill>
                <a:latin typeface="Segoe UI Light" panose="020B0502040204020203" pitchFamily="34" charset="0"/>
                <a:cs typeface="Segoe UI Light" panose="020B0502040204020203" pitchFamily="34" charset="0"/>
              </a:rPr>
              <a:t>Build + Test</a:t>
            </a:r>
          </a:p>
        </p:txBody>
      </p:sp>
      <p:sp>
        <p:nvSpPr>
          <p:cNvPr id="18" name="Rectangle 4"/>
          <p:cNvSpPr/>
          <p:nvPr/>
        </p:nvSpPr>
        <p:spPr bwMode="gray">
          <a:xfrm>
            <a:off x="4160837" y="2559391"/>
            <a:ext cx="1957754"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200" kern="0" dirty="0">
                <a:solidFill>
                  <a:prstClr val="white"/>
                </a:solidFill>
                <a:latin typeface="Calibri" panose="020F0502020204030204"/>
                <a:ea typeface="Segoe UI" panose="020B0502040204020203" pitchFamily="34" charset="0"/>
                <a:cs typeface="Segoe UI" panose="020B0502040204020203" pitchFamily="34" charset="0"/>
              </a:rPr>
              <a:t>Build/CI</a:t>
            </a:r>
          </a:p>
        </p:txBody>
      </p:sp>
      <p:sp>
        <p:nvSpPr>
          <p:cNvPr id="19" name="Rectangle 4"/>
          <p:cNvSpPr/>
          <p:nvPr/>
        </p:nvSpPr>
        <p:spPr bwMode="gray">
          <a:xfrm>
            <a:off x="4163799" y="4512517"/>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200" kern="0" dirty="0">
                <a:solidFill>
                  <a:prstClr val="white"/>
                </a:solidFill>
                <a:latin typeface="Calibri" panose="020F0502020204030204"/>
                <a:ea typeface="Segoe UI" panose="020B0502040204020203" pitchFamily="34" charset="0"/>
                <a:cs typeface="Segoe UI" panose="020B0502040204020203" pitchFamily="34" charset="0"/>
              </a:rPr>
              <a:t>Test</a:t>
            </a:r>
          </a:p>
        </p:txBody>
      </p:sp>
      <p:sp>
        <p:nvSpPr>
          <p:cNvPr id="20" name="TextBox 19"/>
          <p:cNvSpPr txBox="1"/>
          <p:nvPr/>
        </p:nvSpPr>
        <p:spPr>
          <a:xfrm rot="16200000">
            <a:off x="6138688" y="3644381"/>
            <a:ext cx="1958217" cy="400110"/>
          </a:xfrm>
          <a:prstGeom prst="rect">
            <a:avLst/>
          </a:prstGeom>
          <a:noFill/>
        </p:spPr>
        <p:txBody>
          <a:bodyPr wrap="square" rtlCol="0">
            <a:spAutoFit/>
          </a:bodyPr>
          <a:lstStyle/>
          <a:p>
            <a:pPr algn="r" defTabSz="914400"/>
            <a:r>
              <a:rPr lang="en-US" sz="2000" spc="50" dirty="0">
                <a:solidFill>
                  <a:prstClr val="white"/>
                </a:solidFill>
                <a:latin typeface="Segoe UI Light" panose="020B0502040204020203" pitchFamily="34" charset="0"/>
                <a:cs typeface="Segoe UI Light" panose="020B0502040204020203" pitchFamily="34" charset="0"/>
              </a:rPr>
              <a:t>Deploy</a:t>
            </a:r>
          </a:p>
        </p:txBody>
      </p:sp>
      <p:sp>
        <p:nvSpPr>
          <p:cNvPr id="21" name="TextBox 20"/>
          <p:cNvSpPr txBox="1"/>
          <p:nvPr/>
        </p:nvSpPr>
        <p:spPr>
          <a:xfrm rot="16200000">
            <a:off x="9178949" y="4110986"/>
            <a:ext cx="2174504" cy="400110"/>
          </a:xfrm>
          <a:prstGeom prst="rect">
            <a:avLst/>
          </a:prstGeom>
          <a:noFill/>
        </p:spPr>
        <p:txBody>
          <a:bodyPr wrap="square" rtlCol="0">
            <a:spAutoFit/>
          </a:bodyPr>
          <a:lstStyle/>
          <a:p>
            <a:pPr algn="r" defTabSz="914400"/>
            <a:r>
              <a:rPr lang="en-US" sz="2000" spc="50" dirty="0">
                <a:solidFill>
                  <a:prstClr val="white"/>
                </a:solidFill>
                <a:latin typeface="Segoe UI Light" panose="020B0502040204020203" pitchFamily="34" charset="0"/>
                <a:cs typeface="Segoe UI Light" panose="020B0502040204020203" pitchFamily="34" charset="0"/>
              </a:rPr>
              <a:t>Monitor + Learn</a:t>
            </a:r>
          </a:p>
        </p:txBody>
      </p:sp>
      <p:sp>
        <p:nvSpPr>
          <p:cNvPr id="22" name="Rectangle 4"/>
          <p:cNvSpPr/>
          <p:nvPr/>
        </p:nvSpPr>
        <p:spPr bwMode="gray">
          <a:xfrm>
            <a:off x="10481683" y="3199464"/>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200" kern="0" dirty="0">
                <a:solidFill>
                  <a:prstClr val="white"/>
                </a:solidFill>
                <a:latin typeface="Calibri" panose="020F0502020204030204"/>
                <a:ea typeface="Segoe UI" panose="020B0502040204020203" pitchFamily="34" charset="0"/>
                <a:cs typeface="Segoe UI" panose="020B0502040204020203" pitchFamily="34" charset="0"/>
              </a:rPr>
              <a:t>Monitor</a:t>
            </a:r>
          </a:p>
        </p:txBody>
      </p:sp>
      <p:sp>
        <p:nvSpPr>
          <p:cNvPr id="23" name="Rectangle 22"/>
          <p:cNvSpPr/>
          <p:nvPr/>
        </p:nvSpPr>
        <p:spPr>
          <a:xfrm rot="18900000">
            <a:off x="2104599" y="334796"/>
            <a:ext cx="1041722" cy="1041722"/>
          </a:xfrm>
          <a:prstGeom prst="rect">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24" name="Freeform 6"/>
          <p:cNvSpPr>
            <a:spLocks/>
          </p:cNvSpPr>
          <p:nvPr/>
        </p:nvSpPr>
        <p:spPr bwMode="auto">
          <a:xfrm>
            <a:off x="1729466" y="2813220"/>
            <a:ext cx="1171654" cy="771057"/>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2F5597">
              <a:alpha val="5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600">
              <a:solidFill>
                <a:prstClr val="black"/>
              </a:solidFill>
              <a:latin typeface="Calibri" panose="020F0502020204030204"/>
            </a:endParaRPr>
          </a:p>
        </p:txBody>
      </p:sp>
      <p:sp>
        <p:nvSpPr>
          <p:cNvPr id="25" name="Rectangle 24"/>
          <p:cNvSpPr/>
          <p:nvPr/>
        </p:nvSpPr>
        <p:spPr>
          <a:xfrm rot="18900000">
            <a:off x="2994737" y="1012082"/>
            <a:ext cx="1041722" cy="1041722"/>
          </a:xfrm>
          <a:prstGeom prst="rect">
            <a:avLst/>
          </a:prstGeom>
          <a:solidFill>
            <a:srgbClr val="2F5597"/>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26" name="Rectangle 25"/>
          <p:cNvSpPr/>
          <p:nvPr/>
        </p:nvSpPr>
        <p:spPr>
          <a:xfrm rot="18900000">
            <a:off x="6159665" y="1016624"/>
            <a:ext cx="1041722" cy="1041722"/>
          </a:xfrm>
          <a:prstGeom prst="rect">
            <a:avLst/>
          </a:prstGeom>
          <a:solidFill>
            <a:srgbClr val="203864"/>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27" name="Rectangle 26"/>
          <p:cNvSpPr/>
          <p:nvPr/>
        </p:nvSpPr>
        <p:spPr>
          <a:xfrm rot="18900000">
            <a:off x="9313029" y="1007155"/>
            <a:ext cx="1041722" cy="1041722"/>
          </a:xfrm>
          <a:prstGeom prst="rect">
            <a:avLst/>
          </a:prstGeom>
          <a:solidFill>
            <a:srgbClr val="002060"/>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28" name="Rounded Rectangle 242"/>
          <p:cNvSpPr/>
          <p:nvPr/>
        </p:nvSpPr>
        <p:spPr bwMode="auto">
          <a:xfrm>
            <a:off x="2725982" y="850255"/>
            <a:ext cx="9283455" cy="689938"/>
          </a:xfrm>
          <a:prstGeom prst="roundRect">
            <a:avLst/>
          </a:prstGeom>
          <a:solidFill>
            <a:srgbClr val="FFFFFF">
              <a:alpha val="20000"/>
            </a:srgbClr>
          </a:solidFill>
          <a:ln w="142875" cap="rnd" cmpd="sng" algn="ctr">
            <a:solidFill>
              <a:srgbClr val="FFFFFF">
                <a:alpha val="3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p:cNvSpPr/>
          <p:nvPr/>
        </p:nvSpPr>
        <p:spPr>
          <a:xfrm>
            <a:off x="3200750" y="1021140"/>
            <a:ext cx="2320443" cy="338554"/>
          </a:xfrm>
          <a:prstGeom prst="rect">
            <a:avLst/>
          </a:prstGeom>
        </p:spPr>
        <p:txBody>
          <a:bodyPr wrap="non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People | Process | Tools</a:t>
            </a:r>
            <a:endParaRPr kumimoji="0" lang="en-US" sz="1600" b="0" i="0" u="none" strike="noStrike" kern="0" cap="none" spc="0" normalizeH="0" baseline="0" noProof="0" dirty="0">
              <a:ln>
                <a:noFill/>
              </a:ln>
              <a:solidFill>
                <a:srgbClr val="505050"/>
              </a:solidFill>
              <a:effectLst/>
              <a:uLnTx/>
              <a:uFillTx/>
            </a:endParaRPr>
          </a:p>
        </p:txBody>
      </p:sp>
      <p:sp>
        <p:nvSpPr>
          <p:cNvPr id="31" name="Isosceles Triangle 3"/>
          <p:cNvSpPr/>
          <p:nvPr/>
        </p:nvSpPr>
        <p:spPr bwMode="auto">
          <a:xfrm rot="5400000">
            <a:off x="2872374" y="727526"/>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Isosceles Triangle 3"/>
          <p:cNvSpPr/>
          <p:nvPr/>
        </p:nvSpPr>
        <p:spPr bwMode="auto">
          <a:xfrm rot="5400000">
            <a:off x="6018803" y="727526"/>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Isosceles Triangle 3"/>
          <p:cNvSpPr/>
          <p:nvPr/>
        </p:nvSpPr>
        <p:spPr bwMode="auto">
          <a:xfrm rot="5400000">
            <a:off x="9134602" y="727527"/>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
          <p:cNvSpPr/>
          <p:nvPr/>
        </p:nvSpPr>
        <p:spPr bwMode="auto">
          <a:xfrm rot="16200000" flipH="1">
            <a:off x="2770204" y="1410367"/>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
          <p:cNvSpPr/>
          <p:nvPr/>
        </p:nvSpPr>
        <p:spPr bwMode="auto">
          <a:xfrm rot="16200000" flipH="1">
            <a:off x="5919842" y="1410368"/>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Isosceles Triangle 3"/>
          <p:cNvSpPr/>
          <p:nvPr/>
        </p:nvSpPr>
        <p:spPr bwMode="auto">
          <a:xfrm rot="16200000" flipH="1">
            <a:off x="9058431" y="1410369"/>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Title 2"/>
          <p:cNvSpPr txBox="1">
            <a:spLocks/>
          </p:cNvSpPr>
          <p:nvPr/>
        </p:nvSpPr>
        <p:spPr>
          <a:xfrm>
            <a:off x="274640" y="294942"/>
            <a:ext cx="11889564" cy="91653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de-DE" spc="0" dirty="0">
                <a:solidFill>
                  <a:schemeClr val="bg1"/>
                </a:solidFill>
              </a:rPr>
              <a:t>OSS</a:t>
            </a:r>
            <a:br>
              <a:rPr lang="de-DE" dirty="0">
                <a:solidFill>
                  <a:schemeClr val="bg1"/>
                </a:solidFill>
              </a:rPr>
            </a:br>
            <a:r>
              <a:rPr lang="de-DE" dirty="0">
                <a:solidFill>
                  <a:schemeClr val="bg1"/>
                </a:solidFill>
              </a:rPr>
              <a:t>Tooling</a:t>
            </a:r>
          </a:p>
        </p:txBody>
      </p:sp>
      <p:pic>
        <p:nvPicPr>
          <p:cNvPr id="72" name="Picture 71"/>
          <p:cNvPicPr>
            <a:picLocks noChangeAspect="1"/>
          </p:cNvPicPr>
          <p:nvPr/>
        </p:nvPicPr>
        <p:blipFill>
          <a:blip r:embed="rId2">
            <a:clrChange>
              <a:clrFrom>
                <a:srgbClr val="EFF1F4"/>
              </a:clrFrom>
              <a:clrTo>
                <a:srgbClr val="EFF1F4">
                  <a:alpha val="0"/>
                </a:srgbClr>
              </a:clrTo>
            </a:clrChange>
            <a:biLevel thresh="25000"/>
            <a:extLst>
              <a:ext uri="{28A0092B-C50C-407E-A947-70E740481C1C}">
                <a14:useLocalDpi xmlns:a14="http://schemas.microsoft.com/office/drawing/2010/main" val="0"/>
              </a:ext>
            </a:extLst>
          </a:blip>
          <a:stretch>
            <a:fillRect/>
          </a:stretch>
        </p:blipFill>
        <p:spPr>
          <a:xfrm>
            <a:off x="1265237" y="4871493"/>
            <a:ext cx="1132410" cy="298201"/>
          </a:xfrm>
          <a:prstGeom prst="rect">
            <a:avLst/>
          </a:prstGeom>
        </p:spPr>
      </p:pic>
      <p:pic>
        <p:nvPicPr>
          <p:cNvPr id="73" name="Picture 72"/>
          <p:cNvPicPr>
            <a:picLocks noChangeAspect="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265237" y="4505737"/>
            <a:ext cx="1280146" cy="273828"/>
          </a:xfrm>
          <a:prstGeom prst="rect">
            <a:avLst/>
          </a:prstGeom>
        </p:spPr>
      </p:pic>
      <p:pic>
        <p:nvPicPr>
          <p:cNvPr id="74" name="Picture 73"/>
          <p:cNvPicPr>
            <a:picLocks noChangeAspect="1"/>
          </p:cNvPicPr>
          <p:nvPr/>
        </p:nvPicPr>
        <p:blipFill>
          <a:blip r:embed="rId4"/>
          <a:stretch>
            <a:fillRect/>
          </a:stretch>
        </p:blipFill>
        <p:spPr>
          <a:xfrm>
            <a:off x="1174232" y="2791304"/>
            <a:ext cx="1190662" cy="638414"/>
          </a:xfrm>
          <a:prstGeom prst="rect">
            <a:avLst/>
          </a:prstGeom>
        </p:spPr>
      </p:pic>
      <p:grpSp>
        <p:nvGrpSpPr>
          <p:cNvPr id="75" name="Group 74"/>
          <p:cNvGrpSpPr/>
          <p:nvPr/>
        </p:nvGrpSpPr>
        <p:grpSpPr>
          <a:xfrm>
            <a:off x="1996942" y="3022724"/>
            <a:ext cx="792295" cy="775370"/>
            <a:chOff x="2065191" y="1914181"/>
            <a:chExt cx="883828" cy="864948"/>
          </a:xfrm>
        </p:grpSpPr>
        <p:sp>
          <p:nvSpPr>
            <p:cNvPr id="76" name="Freeform 95"/>
            <p:cNvSpPr>
              <a:spLocks/>
            </p:cNvSpPr>
            <p:nvPr/>
          </p:nvSpPr>
          <p:spPr bwMode="auto">
            <a:xfrm flipH="1">
              <a:off x="2065191" y="1914181"/>
              <a:ext cx="883828" cy="57397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2800" kern="0">
                <a:solidFill>
                  <a:srgbClr val="000000"/>
                </a:solidFill>
                <a:latin typeface="Calibri" panose="020F0502020204030204"/>
              </a:endParaRPr>
            </a:p>
          </p:txBody>
        </p:sp>
        <p:sp>
          <p:nvSpPr>
            <p:cNvPr id="77" name="Rectangle 76"/>
            <p:cNvSpPr/>
            <p:nvPr/>
          </p:nvSpPr>
          <p:spPr>
            <a:xfrm>
              <a:off x="2132017" y="2107867"/>
              <a:ext cx="677540" cy="50250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pic>
          <p:nvPicPr>
            <p:cNvPr id="78" name="Picture 77"/>
            <p:cNvPicPr>
              <a:picLocks noChangeAspect="1"/>
            </p:cNvPicPr>
            <p:nvPr/>
          </p:nvPicPr>
          <p:blipFill>
            <a:blip r:embed="rId5">
              <a:biLevel thresh="25000"/>
            </a:blip>
            <a:stretch>
              <a:fillRect/>
            </a:stretch>
          </p:blipFill>
          <p:spPr>
            <a:xfrm>
              <a:off x="2078496" y="2064654"/>
              <a:ext cx="777488" cy="714475"/>
            </a:xfrm>
            <a:prstGeom prst="rect">
              <a:avLst/>
            </a:prstGeom>
          </p:spPr>
        </p:pic>
      </p:grpSp>
      <p:pic>
        <p:nvPicPr>
          <p:cNvPr id="79" name="Picture 78"/>
          <p:cNvPicPr>
            <a:picLocks noChangeAspect="1"/>
          </p:cNvPicPr>
          <p:nvPr/>
        </p:nvPicPr>
        <p:blipFill rotWithShape="1">
          <a:blip r:embed="rId6">
            <a:clrChange>
              <a:clrFrom>
                <a:srgbClr val="404040"/>
              </a:clrFrom>
              <a:clrTo>
                <a:srgbClr val="404040">
                  <a:alpha val="0"/>
                </a:srgbClr>
              </a:clrTo>
            </a:clrChange>
            <a:extLst>
              <a:ext uri="{28A0092B-C50C-407E-A947-70E740481C1C}">
                <a14:useLocalDpi xmlns:a14="http://schemas.microsoft.com/office/drawing/2010/main" val="0"/>
              </a:ext>
            </a:extLst>
          </a:blip>
          <a:srcRect l="30356" t="9606" r="31797" b="11547"/>
          <a:stretch/>
        </p:blipFill>
        <p:spPr>
          <a:xfrm>
            <a:off x="4298227" y="2968042"/>
            <a:ext cx="851482" cy="327492"/>
          </a:xfrm>
          <a:prstGeom prst="rect">
            <a:avLst/>
          </a:prstGeom>
        </p:spPr>
      </p:pic>
      <p:pic>
        <p:nvPicPr>
          <p:cNvPr id="80" name="Picture 79"/>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4207583" y="3285678"/>
            <a:ext cx="1056366" cy="384133"/>
          </a:xfrm>
          <a:prstGeom prst="rect">
            <a:avLst/>
          </a:prstGeom>
        </p:spPr>
      </p:pic>
      <p:pic>
        <p:nvPicPr>
          <p:cNvPr id="81" name="Picture 80"/>
          <p:cNvPicPr>
            <a:picLocks noChangeAspect="1"/>
          </p:cNvPicPr>
          <p:nvPr/>
        </p:nvPicPr>
        <p:blipFill>
          <a:blip r:embed="rId8"/>
          <a:stretch>
            <a:fillRect/>
          </a:stretch>
        </p:blipFill>
        <p:spPr>
          <a:xfrm>
            <a:off x="4332975" y="3693619"/>
            <a:ext cx="981502" cy="299617"/>
          </a:xfrm>
          <a:prstGeom prst="rect">
            <a:avLst/>
          </a:prstGeom>
        </p:spPr>
      </p:pic>
      <p:pic>
        <p:nvPicPr>
          <p:cNvPr id="82" name="Picture 81"/>
          <p:cNvPicPr>
            <a:picLocks noChangeAspect="1"/>
          </p:cNvPicPr>
          <p:nvPr/>
        </p:nvPicPr>
        <p:blipFill>
          <a:blip r:embed="rId9"/>
          <a:stretch>
            <a:fillRect/>
          </a:stretch>
        </p:blipFill>
        <p:spPr>
          <a:xfrm>
            <a:off x="4277690" y="4026108"/>
            <a:ext cx="1209035" cy="371090"/>
          </a:xfrm>
          <a:prstGeom prst="rect">
            <a:avLst/>
          </a:prstGeom>
        </p:spPr>
      </p:pic>
      <p:grpSp>
        <p:nvGrpSpPr>
          <p:cNvPr id="83" name="Group 82"/>
          <p:cNvGrpSpPr/>
          <p:nvPr/>
        </p:nvGrpSpPr>
        <p:grpSpPr>
          <a:xfrm>
            <a:off x="4179883" y="4937077"/>
            <a:ext cx="1123964" cy="754721"/>
            <a:chOff x="4728517" y="4845638"/>
            <a:chExt cx="1123964" cy="754721"/>
          </a:xfrm>
        </p:grpSpPr>
        <p:pic>
          <p:nvPicPr>
            <p:cNvPr id="84" name="Picture 83"/>
            <p:cNvPicPr>
              <a:picLocks noChangeAspect="1"/>
            </p:cNvPicPr>
            <p:nvPr/>
          </p:nvPicPr>
          <p:blipFill rotWithShape="1">
            <a:blip r:embed="rId6">
              <a:clrChange>
                <a:clrFrom>
                  <a:srgbClr val="404040"/>
                </a:clrFrom>
                <a:clrTo>
                  <a:srgbClr val="404040">
                    <a:alpha val="0"/>
                  </a:srgbClr>
                </a:clrTo>
              </a:clrChange>
              <a:extLst>
                <a:ext uri="{28A0092B-C50C-407E-A947-70E740481C1C}">
                  <a14:useLocalDpi xmlns:a14="http://schemas.microsoft.com/office/drawing/2010/main" val="0"/>
                </a:ext>
              </a:extLst>
            </a:blip>
            <a:srcRect l="30356" t="9606" r="31797" b="11547"/>
            <a:stretch/>
          </p:blipFill>
          <p:spPr>
            <a:xfrm>
              <a:off x="4846861" y="4845638"/>
              <a:ext cx="899620" cy="346007"/>
            </a:xfrm>
            <a:prstGeom prst="rect">
              <a:avLst/>
            </a:prstGeom>
          </p:spPr>
        </p:pic>
        <p:pic>
          <p:nvPicPr>
            <p:cNvPr id="85" name="Picture 84"/>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4728517" y="5191645"/>
              <a:ext cx="1123964" cy="408714"/>
            </a:xfrm>
            <a:prstGeom prst="rect">
              <a:avLst/>
            </a:prstGeom>
          </p:spPr>
        </p:pic>
      </p:grpSp>
      <p:sp>
        <p:nvSpPr>
          <p:cNvPr id="86" name="Rectangle 85"/>
          <p:cNvSpPr/>
          <p:nvPr/>
        </p:nvSpPr>
        <p:spPr>
          <a:xfrm>
            <a:off x="7332291" y="2833708"/>
            <a:ext cx="1957754" cy="3223846"/>
          </a:xfrm>
          <a:prstGeom prst="rect">
            <a:avLst/>
          </a:prstGeom>
          <a:solidFill>
            <a:srgbClr val="34495E"/>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87" name="Rectangle 4"/>
          <p:cNvSpPr/>
          <p:nvPr/>
        </p:nvSpPr>
        <p:spPr bwMode="gray">
          <a:xfrm>
            <a:off x="7332291" y="2833708"/>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200" kern="0" dirty="0">
                <a:solidFill>
                  <a:prstClr val="white"/>
                </a:solidFill>
                <a:latin typeface="Calibri" panose="020F0502020204030204"/>
                <a:ea typeface="Segoe UI" panose="020B0502040204020203" pitchFamily="34" charset="0"/>
                <a:cs typeface="Segoe UI" panose="020B0502040204020203" pitchFamily="34" charset="0"/>
              </a:rPr>
              <a:t>Configuration</a:t>
            </a:r>
          </a:p>
        </p:txBody>
      </p:sp>
      <p:pic>
        <p:nvPicPr>
          <p:cNvPr id="88" name="Picture 87"/>
          <p:cNvPicPr>
            <a:picLocks noChangeAspect="1"/>
          </p:cNvPicPr>
          <p:nvPr/>
        </p:nvPicPr>
        <p:blipFill>
          <a:blip r:embed="rId10">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7406944" y="3242290"/>
            <a:ext cx="640481" cy="640481"/>
          </a:xfrm>
          <a:prstGeom prst="rect">
            <a:avLst/>
          </a:prstGeom>
        </p:spPr>
      </p:pic>
      <p:pic>
        <p:nvPicPr>
          <p:cNvPr id="89" name="Picture 88"/>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8138456" y="3364449"/>
            <a:ext cx="494775" cy="486195"/>
          </a:xfrm>
          <a:prstGeom prst="rect">
            <a:avLst/>
          </a:prstGeom>
        </p:spPr>
      </p:pic>
      <p:sp>
        <p:nvSpPr>
          <p:cNvPr id="90" name="Rectangle 4"/>
          <p:cNvSpPr/>
          <p:nvPr/>
        </p:nvSpPr>
        <p:spPr bwMode="gray">
          <a:xfrm>
            <a:off x="7332291" y="3954457"/>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200" kern="0" dirty="0">
                <a:solidFill>
                  <a:prstClr val="white"/>
                </a:solidFill>
                <a:latin typeface="Calibri" panose="020F0502020204030204"/>
                <a:ea typeface="Segoe UI" panose="020B0502040204020203" pitchFamily="34" charset="0"/>
                <a:cs typeface="Segoe UI" panose="020B0502040204020203" pitchFamily="34" charset="0"/>
              </a:rPr>
              <a:t>Release</a:t>
            </a:r>
          </a:p>
        </p:txBody>
      </p:sp>
      <p:pic>
        <p:nvPicPr>
          <p:cNvPr id="91" name="Picture 90"/>
          <p:cNvPicPr>
            <a:picLocks noChangeAspect="1"/>
          </p:cNvPicPr>
          <p:nvPr/>
        </p:nvPicPr>
        <p:blipFill rotWithShape="1">
          <a:blip r:embed="rId6">
            <a:clrChange>
              <a:clrFrom>
                <a:srgbClr val="404040"/>
              </a:clrFrom>
              <a:clrTo>
                <a:srgbClr val="404040">
                  <a:alpha val="0"/>
                </a:srgbClr>
              </a:clrTo>
            </a:clrChange>
            <a:extLst>
              <a:ext uri="{28A0092B-C50C-407E-A947-70E740481C1C}">
                <a14:useLocalDpi xmlns:a14="http://schemas.microsoft.com/office/drawing/2010/main" val="0"/>
              </a:ext>
            </a:extLst>
          </a:blip>
          <a:srcRect l="30356" t="9606" r="31797" b="11547"/>
          <a:stretch/>
        </p:blipFill>
        <p:spPr>
          <a:xfrm>
            <a:off x="7447051" y="4311670"/>
            <a:ext cx="851482" cy="327492"/>
          </a:xfrm>
          <a:prstGeom prst="rect">
            <a:avLst/>
          </a:prstGeom>
        </p:spPr>
      </p:pic>
      <p:pic>
        <p:nvPicPr>
          <p:cNvPr id="92" name="Picture 91"/>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356407" y="4606507"/>
            <a:ext cx="1056366" cy="384133"/>
          </a:xfrm>
          <a:prstGeom prst="rect">
            <a:avLst/>
          </a:prstGeom>
        </p:spPr>
      </p:pic>
      <p:pic>
        <p:nvPicPr>
          <p:cNvPr id="93" name="Picture 92"/>
          <p:cNvPicPr>
            <a:picLocks noChangeAspect="1"/>
          </p:cNvPicPr>
          <p:nvPr/>
        </p:nvPicPr>
        <p:blipFill>
          <a:blip r:embed="rId8"/>
          <a:stretch>
            <a:fillRect/>
          </a:stretch>
        </p:blipFill>
        <p:spPr>
          <a:xfrm>
            <a:off x="7440897" y="4992107"/>
            <a:ext cx="981502" cy="299617"/>
          </a:xfrm>
          <a:prstGeom prst="rect">
            <a:avLst/>
          </a:prstGeom>
        </p:spPr>
      </p:pic>
      <p:pic>
        <p:nvPicPr>
          <p:cNvPr id="94" name="Picture 93"/>
          <p:cNvPicPr>
            <a:picLocks noChangeAspect="1"/>
          </p:cNvPicPr>
          <p:nvPr/>
        </p:nvPicPr>
        <p:blipFill>
          <a:blip r:embed="rId9"/>
          <a:stretch>
            <a:fillRect/>
          </a:stretch>
        </p:blipFill>
        <p:spPr>
          <a:xfrm>
            <a:off x="7385612" y="5293082"/>
            <a:ext cx="1209035" cy="371090"/>
          </a:xfrm>
          <a:prstGeom prst="rect">
            <a:avLst/>
          </a:prstGeom>
        </p:spPr>
      </p:pic>
      <p:pic>
        <p:nvPicPr>
          <p:cNvPr id="117" name="Picture 1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48143" y="5691798"/>
            <a:ext cx="1096264" cy="301107"/>
          </a:xfrm>
          <a:prstGeom prst="rect">
            <a:avLst/>
          </a:prstGeom>
        </p:spPr>
      </p:pic>
      <p:pic>
        <p:nvPicPr>
          <p:cNvPr id="118" name="Picture 117"/>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10668329" y="3567579"/>
            <a:ext cx="1264908" cy="948681"/>
          </a:xfrm>
          <a:prstGeom prst="rect">
            <a:avLst/>
          </a:prstGeom>
        </p:spPr>
      </p:pic>
      <p:pic>
        <p:nvPicPr>
          <p:cNvPr id="119" name="Picture 118"/>
          <p:cNvPicPr>
            <a:picLocks noChangeAspect="1"/>
          </p:cNvPicPr>
          <p:nvPr/>
        </p:nvPicPr>
        <p:blipFill rotWithShape="1">
          <a:blip r:embed="rId14">
            <a:extLst>
              <a:ext uri="{28A0092B-C50C-407E-A947-70E740481C1C}">
                <a14:useLocalDpi xmlns:a14="http://schemas.microsoft.com/office/drawing/2010/main" val="0"/>
              </a:ext>
            </a:extLst>
          </a:blip>
          <a:srcRect b="12758"/>
          <a:stretch/>
        </p:blipFill>
        <p:spPr>
          <a:xfrm>
            <a:off x="10714037" y="3976693"/>
            <a:ext cx="1219200" cy="1063654"/>
          </a:xfrm>
          <a:prstGeom prst="rect">
            <a:avLst/>
          </a:prstGeom>
        </p:spPr>
      </p:pic>
    </p:spTree>
    <p:extLst>
      <p:ext uri="{BB962C8B-B14F-4D97-AF65-F5344CB8AC3E}">
        <p14:creationId xmlns:p14="http://schemas.microsoft.com/office/powerpoint/2010/main" val="6905758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sz="quarter" idx="10"/>
          </p:nvPr>
        </p:nvSpPr>
        <p:spPr>
          <a:xfrm>
            <a:off x="274638" y="1212850"/>
            <a:ext cx="11887200" cy="4555093"/>
          </a:xfrm>
        </p:spPr>
        <p:txBody>
          <a:bodyPr/>
          <a:lstStyle/>
          <a:p>
            <a:r>
              <a:rPr lang="en-US" dirty="0"/>
              <a:t>People, Process, and Tools are equally important</a:t>
            </a:r>
          </a:p>
          <a:p>
            <a:endParaRPr lang="en-US" dirty="0"/>
          </a:p>
          <a:p>
            <a:r>
              <a:rPr lang="en-US" dirty="0"/>
              <a:t>DevOps produces higher quality applications, more quickly, to users of any form factor</a:t>
            </a:r>
          </a:p>
          <a:p>
            <a:endParaRPr lang="en-US" dirty="0"/>
          </a:p>
          <a:p>
            <a:r>
              <a:rPr lang="en-US" dirty="0"/>
              <a:t>Visual Studio Team Services offers a flexible, extensible pipeline spanning from planning to delivery</a:t>
            </a:r>
          </a:p>
        </p:txBody>
      </p:sp>
    </p:spTree>
    <p:extLst>
      <p:ext uri="{BB962C8B-B14F-4D97-AF65-F5344CB8AC3E}">
        <p14:creationId xmlns:p14="http://schemas.microsoft.com/office/powerpoint/2010/main" val="61883580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098762"/>
          </a:xfrm>
        </p:spPr>
        <p:txBody>
          <a:bodyPr/>
          <a:lstStyle/>
          <a:p>
            <a:r>
              <a:rPr lang="en-US" dirty="0"/>
              <a:t>Questions?</a:t>
            </a:r>
          </a:p>
        </p:txBody>
      </p:sp>
      <p:pic>
        <p:nvPicPr>
          <p:cNvPr id="4" name="Picture Placeholder 3"/>
          <p:cNvPicPr>
            <a:picLocks noGrp="1" noChangeAspect="1"/>
          </p:cNvPicPr>
          <p:nvPr>
            <p:ph type="pic" sz="quarter" idx="10"/>
          </p:nvPr>
        </p:nvPicPr>
        <p:blipFill>
          <a:blip r:embed="rId3"/>
          <a:srcRect t="12504" b="12504"/>
          <a:stretch>
            <a:fillRect/>
          </a:stretch>
        </p:blipFill>
        <p:spPr/>
      </p:pic>
    </p:spTree>
    <p:extLst>
      <p:ext uri="{BB962C8B-B14F-4D97-AF65-F5344CB8AC3E}">
        <p14:creationId xmlns:p14="http://schemas.microsoft.com/office/powerpoint/2010/main" val="371688079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32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Traditional Development + Operations</a:t>
            </a: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235" y="2211409"/>
            <a:ext cx="4417552" cy="4015714"/>
          </a:xfrm>
          <a:prstGeom prst="rect">
            <a:avLst/>
          </a:prstGeom>
        </p:spPr>
      </p:pic>
      <p:sp>
        <p:nvSpPr>
          <p:cNvPr id="27" name="Freeform 25"/>
          <p:cNvSpPr/>
          <p:nvPr/>
        </p:nvSpPr>
        <p:spPr bwMode="auto">
          <a:xfrm>
            <a:off x="1143000" y="2800350"/>
            <a:ext cx="615950" cy="596900"/>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27798">
            <a:off x="1302102" y="3342128"/>
            <a:ext cx="576073" cy="862586"/>
          </a:xfrm>
          <a:prstGeom prst="rect">
            <a:avLst/>
          </a:prstGeom>
        </p:spPr>
      </p:pic>
      <p:grpSp>
        <p:nvGrpSpPr>
          <p:cNvPr id="29" name="Group 28"/>
          <p:cNvGrpSpPr/>
          <p:nvPr/>
        </p:nvGrpSpPr>
        <p:grpSpPr>
          <a:xfrm>
            <a:off x="6720748" y="4721398"/>
            <a:ext cx="1368152" cy="723258"/>
            <a:chOff x="6002213" y="3425254"/>
            <a:chExt cx="1587625" cy="723258"/>
          </a:xfrm>
          <a:solidFill>
            <a:schemeClr val="accent1"/>
          </a:solidFill>
        </p:grpSpPr>
        <p:sp>
          <p:nvSpPr>
            <p:cNvPr id="30" name="Rectangle 29"/>
            <p:cNvSpPr/>
            <p:nvPr/>
          </p:nvSpPr>
          <p:spPr bwMode="auto">
            <a:xfrm>
              <a:off x="6002213" y="3425254"/>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6002213" y="3932488"/>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8860829" y="4509886"/>
            <a:ext cx="2174098" cy="1736339"/>
            <a:chOff x="8860829" y="4509886"/>
            <a:chExt cx="2174098" cy="1736339"/>
          </a:xfrm>
        </p:grpSpPr>
        <p:sp>
          <p:nvSpPr>
            <p:cNvPr id="33" name="Oval 32"/>
            <p:cNvSpPr/>
            <p:nvPr/>
          </p:nvSpPr>
          <p:spPr bwMode="auto">
            <a:xfrm>
              <a:off x="8860829" y="5970914"/>
              <a:ext cx="2174098" cy="275311"/>
            </a:xfrm>
            <a:prstGeom prst="ellipse">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p:cNvGrpSpPr/>
            <p:nvPr/>
          </p:nvGrpSpPr>
          <p:grpSpPr>
            <a:xfrm rot="2001771">
              <a:off x="9266604" y="4509886"/>
              <a:ext cx="1453360" cy="1618491"/>
              <a:chOff x="8504238" y="4584705"/>
              <a:chExt cx="1236752" cy="1377271"/>
            </a:xfrm>
          </p:grpSpPr>
          <p:sp>
            <p:nvSpPr>
              <p:cNvPr id="35" name="Oval 34"/>
              <p:cNvSpPr/>
              <p:nvPr/>
            </p:nvSpPr>
            <p:spPr bwMode="auto">
              <a:xfrm>
                <a:off x="8504238" y="4725224"/>
                <a:ext cx="1236752" cy="1236752"/>
              </a:xfrm>
              <a:prstGeom prst="ellipse">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8618558" y="5282139"/>
                <a:ext cx="504056" cy="504056"/>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p:cNvGrpSpPr/>
              <p:nvPr/>
            </p:nvGrpSpPr>
            <p:grpSpPr>
              <a:xfrm>
                <a:off x="8952456" y="4584705"/>
                <a:ext cx="340316" cy="220585"/>
                <a:chOff x="8964163" y="4017555"/>
                <a:chExt cx="340316" cy="366035"/>
              </a:xfrm>
            </p:grpSpPr>
            <p:sp>
              <p:nvSpPr>
                <p:cNvPr id="38" name="Freeform 20"/>
                <p:cNvSpPr/>
                <p:nvPr/>
              </p:nvSpPr>
              <p:spPr bwMode="auto">
                <a:xfrm>
                  <a:off x="8964163" y="4051662"/>
                  <a:ext cx="340316" cy="331928"/>
                </a:xfrm>
                <a:custGeom>
                  <a:avLst/>
                  <a:gdLst>
                    <a:gd name="connsiteX0" fmla="*/ 0 w 340316"/>
                    <a:gd name="connsiteY0" fmla="*/ 0 h 331928"/>
                    <a:gd name="connsiteX1" fmla="*/ 340316 w 340316"/>
                    <a:gd name="connsiteY1" fmla="*/ 0 h 331928"/>
                    <a:gd name="connsiteX2" fmla="*/ 340316 w 340316"/>
                    <a:gd name="connsiteY2" fmla="*/ 290681 h 331928"/>
                    <a:gd name="connsiteX3" fmla="*/ 170158 w 340316"/>
                    <a:gd name="connsiteY3" fmla="*/ 331928 h 331928"/>
                    <a:gd name="connsiteX4" fmla="*/ 0 w 340316"/>
                    <a:gd name="connsiteY4" fmla="*/ 290681 h 33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6" h="331928">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p:cNvSpPr/>
                <p:nvPr/>
              </p:nvSpPr>
              <p:spPr bwMode="auto">
                <a:xfrm>
                  <a:off x="8964163" y="4017555"/>
                  <a:ext cx="340316" cy="82493"/>
                </a:xfrm>
                <a:prstGeom prst="ellipse">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40" name="Freeform 15"/>
          <p:cNvSpPr/>
          <p:nvPr/>
        </p:nvSpPr>
        <p:spPr bwMode="auto">
          <a:xfrm rot="1768747">
            <a:off x="10275031" y="4084118"/>
            <a:ext cx="304422" cy="541356"/>
          </a:xfrm>
          <a:custGeom>
            <a:avLst/>
            <a:gdLst>
              <a:gd name="connsiteX0" fmla="*/ 399384 w 399384"/>
              <a:gd name="connsiteY0" fmla="*/ 710227 h 710227"/>
              <a:gd name="connsiteX1" fmla="*/ 313659 w 399384"/>
              <a:gd name="connsiteY1" fmla="*/ 400664 h 710227"/>
              <a:gd name="connsiteX2" fmla="*/ 13621 w 399384"/>
              <a:gd name="connsiteY2" fmla="*/ 348277 h 710227"/>
              <a:gd name="connsiteX3" fmla="*/ 51721 w 399384"/>
              <a:gd name="connsiteY3" fmla="*/ 29189 h 710227"/>
              <a:gd name="connsiteX4" fmla="*/ 56484 w 399384"/>
              <a:gd name="connsiteY4" fmla="*/ 33952 h 71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84" h="710227">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FFFFFF"/>
              </a:solidFill>
            </a:endParaRPr>
          </a:p>
        </p:txBody>
      </p:sp>
      <p:sp>
        <p:nvSpPr>
          <p:cNvPr id="41" name="Freeform 87"/>
          <p:cNvSpPr>
            <a:spLocks noChangeAspect="1" noEditPoints="1"/>
          </p:cNvSpPr>
          <p:nvPr/>
        </p:nvSpPr>
        <p:spPr bwMode="auto">
          <a:xfrm>
            <a:off x="10262885" y="3860293"/>
            <a:ext cx="423736" cy="408026"/>
          </a:xfrm>
          <a:custGeom>
            <a:avLst/>
            <a:gdLst>
              <a:gd name="T0" fmla="*/ 255 w 388"/>
              <a:gd name="T1" fmla="*/ 58 h 374"/>
              <a:gd name="T2" fmla="*/ 236 w 388"/>
              <a:gd name="T3" fmla="*/ 36 h 374"/>
              <a:gd name="T4" fmla="*/ 196 w 388"/>
              <a:gd name="T5" fmla="*/ 110 h 374"/>
              <a:gd name="T6" fmla="*/ 204 w 388"/>
              <a:gd name="T7" fmla="*/ 138 h 374"/>
              <a:gd name="T8" fmla="*/ 266 w 388"/>
              <a:gd name="T9" fmla="*/ 121 h 374"/>
              <a:gd name="T10" fmla="*/ 221 w 388"/>
              <a:gd name="T11" fmla="*/ 157 h 374"/>
              <a:gd name="T12" fmla="*/ 295 w 388"/>
              <a:gd name="T13" fmla="*/ 140 h 374"/>
              <a:gd name="T14" fmla="*/ 336 w 388"/>
              <a:gd name="T15" fmla="*/ 130 h 374"/>
              <a:gd name="T16" fmla="*/ 323 w 388"/>
              <a:gd name="T17" fmla="*/ 203 h 374"/>
              <a:gd name="T18" fmla="*/ 233 w 388"/>
              <a:gd name="T19" fmla="*/ 169 h 374"/>
              <a:gd name="T20" fmla="*/ 276 w 388"/>
              <a:gd name="T21" fmla="*/ 202 h 374"/>
              <a:gd name="T22" fmla="*/ 315 w 388"/>
              <a:gd name="T23" fmla="*/ 234 h 374"/>
              <a:gd name="T24" fmla="*/ 334 w 388"/>
              <a:gd name="T25" fmla="*/ 212 h 374"/>
              <a:gd name="T26" fmla="*/ 266 w 388"/>
              <a:gd name="T27" fmla="*/ 286 h 374"/>
              <a:gd name="T28" fmla="*/ 240 w 388"/>
              <a:gd name="T29" fmla="*/ 223 h 374"/>
              <a:gd name="T30" fmla="*/ 213 w 388"/>
              <a:gd name="T31" fmla="*/ 210 h 374"/>
              <a:gd name="T32" fmla="*/ 241 w 388"/>
              <a:gd name="T33" fmla="*/ 290 h 374"/>
              <a:gd name="T34" fmla="*/ 257 w 388"/>
              <a:gd name="T35" fmla="*/ 316 h 374"/>
              <a:gd name="T36" fmla="*/ 103 w 388"/>
              <a:gd name="T37" fmla="*/ 112 h 374"/>
              <a:gd name="T38" fmla="*/ 174 w 388"/>
              <a:gd name="T39" fmla="*/ 153 h 374"/>
              <a:gd name="T40" fmla="*/ 161 w 388"/>
              <a:gd name="T41" fmla="*/ 119 h 374"/>
              <a:gd name="T42" fmla="*/ 84 w 388"/>
              <a:gd name="T43" fmla="*/ 86 h 374"/>
              <a:gd name="T44" fmla="*/ 62 w 388"/>
              <a:gd name="T45" fmla="*/ 105 h 374"/>
              <a:gd name="T46" fmla="*/ 163 w 388"/>
              <a:gd name="T47" fmla="*/ 189 h 374"/>
              <a:gd name="T48" fmla="*/ 80 w 388"/>
              <a:gd name="T49" fmla="*/ 250 h 374"/>
              <a:gd name="T50" fmla="*/ 85 w 388"/>
              <a:gd name="T51" fmla="*/ 283 h 374"/>
              <a:gd name="T52" fmla="*/ 109 w 388"/>
              <a:gd name="T53" fmla="*/ 248 h 374"/>
              <a:gd name="T54" fmla="*/ 171 w 388"/>
              <a:gd name="T55" fmla="*/ 195 h 374"/>
              <a:gd name="T56" fmla="*/ 163 w 388"/>
              <a:gd name="T57" fmla="*/ 260 h 374"/>
              <a:gd name="T58" fmla="*/ 161 w 388"/>
              <a:gd name="T59" fmla="*/ 318 h 374"/>
              <a:gd name="T60" fmla="*/ 186 w 388"/>
              <a:gd name="T61" fmla="*/ 299 h 374"/>
              <a:gd name="T62" fmla="*/ 194 w 388"/>
              <a:gd name="T63" fmla="*/ 214 h 374"/>
              <a:gd name="T64" fmla="*/ 248 w 388"/>
              <a:gd name="T65" fmla="*/ 342 h 374"/>
              <a:gd name="T66" fmla="*/ 279 w 388"/>
              <a:gd name="T67" fmla="*/ 345 h 374"/>
              <a:gd name="T68" fmla="*/ 359 w 388"/>
              <a:gd name="T69" fmla="*/ 263 h 374"/>
              <a:gd name="T70" fmla="*/ 356 w 388"/>
              <a:gd name="T71" fmla="*/ 230 h 374"/>
              <a:gd name="T72" fmla="*/ 358 w 388"/>
              <a:gd name="T73" fmla="*/ 136 h 374"/>
              <a:gd name="T74" fmla="*/ 383 w 388"/>
              <a:gd name="T75" fmla="*/ 114 h 374"/>
              <a:gd name="T76" fmla="*/ 278 w 388"/>
              <a:gd name="T77" fmla="*/ 2 h 374"/>
              <a:gd name="T78" fmla="*/ 32 w 388"/>
              <a:gd name="T79" fmla="*/ 120 h 374"/>
              <a:gd name="T80" fmla="*/ 28 w 388"/>
              <a:gd name="T81" fmla="*/ 87 h 374"/>
              <a:gd name="T82" fmla="*/ 71 w 388"/>
              <a:gd name="T83" fmla="*/ 288 h 374"/>
              <a:gd name="T84" fmla="*/ 71 w 388"/>
              <a:gd name="T85" fmla="*/ 322 h 374"/>
              <a:gd name="T86" fmla="*/ 71 w 388"/>
              <a:gd name="T87" fmla="*/ 288 h 374"/>
              <a:gd name="T88" fmla="*/ 170 w 388"/>
              <a:gd name="T89" fmla="*/ 374 h 374"/>
              <a:gd name="T90" fmla="*/ 170 w 388"/>
              <a:gd name="T91" fmla="*/ 341 h 374"/>
              <a:gd name="T92" fmla="*/ 82 w 388"/>
              <a:gd name="T93" fmla="*/ 179 h 374"/>
              <a:gd name="T94" fmla="*/ 157 w 388"/>
              <a:gd name="T95" fmla="*/ 172 h 374"/>
              <a:gd name="T96" fmla="*/ 102 w 388"/>
              <a:gd name="T97" fmla="*/ 150 h 374"/>
              <a:gd name="T98" fmla="*/ 43 w 388"/>
              <a:gd name="T99" fmla="*/ 175 h 374"/>
              <a:gd name="T100" fmla="*/ 52 w 388"/>
              <a:gd name="T101" fmla="*/ 200 h 374"/>
              <a:gd name="T102" fmla="*/ 19 w 388"/>
              <a:gd name="T103" fmla="*/ 23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374">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TextBox 41"/>
          <p:cNvSpPr txBox="1"/>
          <p:nvPr/>
        </p:nvSpPr>
        <p:spPr>
          <a:xfrm>
            <a:off x="859697" y="6049360"/>
            <a:ext cx="93198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rPr>
              <a:t>DEV</a:t>
            </a:r>
          </a:p>
        </p:txBody>
      </p:sp>
      <p:sp>
        <p:nvSpPr>
          <p:cNvPr id="43" name="TextBox 42"/>
          <p:cNvSpPr txBox="1"/>
          <p:nvPr/>
        </p:nvSpPr>
        <p:spPr>
          <a:xfrm>
            <a:off x="6064339" y="6049360"/>
            <a:ext cx="93839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rPr>
              <a:t>OPS</a:t>
            </a:r>
          </a:p>
        </p:txBody>
      </p:sp>
      <p:sp>
        <p:nvSpPr>
          <p:cNvPr id="44" name="Explosion 1 2"/>
          <p:cNvSpPr/>
          <p:nvPr/>
        </p:nvSpPr>
        <p:spPr bwMode="auto">
          <a:xfrm>
            <a:off x="8435995" y="2662342"/>
            <a:ext cx="3672408" cy="3672408"/>
          </a:xfrm>
          <a:prstGeom prst="irregularSeal1">
            <a:avLst/>
          </a:prstGeom>
          <a:solidFill>
            <a:srgbClr val="FFF1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Explosion 1 4"/>
          <p:cNvSpPr/>
          <p:nvPr/>
        </p:nvSpPr>
        <p:spPr bwMode="auto">
          <a:xfrm rot="9900000">
            <a:off x="8888939" y="3045408"/>
            <a:ext cx="2700491" cy="2700491"/>
          </a:xfrm>
          <a:prstGeom prst="irregularSeal1">
            <a:avLst/>
          </a:pr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Explosion 1 5"/>
          <p:cNvSpPr/>
          <p:nvPr/>
        </p:nvSpPr>
        <p:spPr bwMode="auto">
          <a:xfrm rot="5400000">
            <a:off x="9418638" y="3542968"/>
            <a:ext cx="1916898" cy="1916898"/>
          </a:xfrm>
          <a:prstGeom prst="irregularSeal1">
            <a:avLst/>
          </a:prstGeom>
          <a:solidFill>
            <a:srgbClr val="DC3C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57"/>
          <p:cNvSpPr>
            <a:spLocks noEditPoints="1"/>
          </p:cNvSpPr>
          <p:nvPr/>
        </p:nvSpPr>
        <p:spPr bwMode="auto">
          <a:xfrm>
            <a:off x="1125212" y="2777182"/>
            <a:ext cx="655217" cy="67613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Tree>
    <p:extLst>
      <p:ext uri="{BB962C8B-B14F-4D97-AF65-F5344CB8AC3E}">
        <p14:creationId xmlns:p14="http://schemas.microsoft.com/office/powerpoint/2010/main" val="2383656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1.42967E-6 -0.00023 L 0.05591 -0.13618 C 0.07008 -0.16682 0.07531 -0.17181 0.0854 -0.18497 C 0.09535 -0.19791 0.10518 -0.20653 0.11667 -0.2138 C 0.12803 -0.22106 0.1422 -0.22696 0.15496 -0.22946 C 0.16773 -0.23195 0.18215 -0.23173 0.19377 -0.229 C 0.20513 -0.22605 0.21432 -0.22038 0.22428 -0.21244 C 0.23385 -0.20449 0.24419 -0.19541 0.25147 -0.18111 C 0.25874 -0.16704 0.26334 -0.1532 0.26793 -0.12755 C 0.27291 -0.10145 0.27495 -0.07444 0.2784 -0.02746 C 0.28185 0.01929 0.28249 0.05039 0.28363 0.08103 C 0.28427 0.10168 0.28657 0.1439 0.28746 0.16046 " pathEditMode="relative" rAng="0" ptsTypes="AAAAAAAAAAAA">
                                      <p:cBhvr>
                                        <p:cTn id="6" dur="2000" fill="hold"/>
                                        <p:tgtEl>
                                          <p:spTgt spid="47"/>
                                        </p:tgtEl>
                                        <p:attrNameLst>
                                          <p:attrName>ppt_x</p:attrName>
                                          <p:attrName>ppt_y</p:attrName>
                                        </p:attrNameLst>
                                      </p:cBhvr>
                                      <p:rCtr x="14373" y="-3518"/>
                                    </p:animMotion>
                                  </p:childTnLst>
                                </p:cTn>
                              </p:par>
                              <p:par>
                                <p:cTn id="7" presetID="0" presetClass="path" presetSubtype="0" accel="50000" decel="50000" fill="hold" grpId="0" nodeType="withEffect">
                                  <p:stCondLst>
                                    <p:cond delay="0"/>
                                  </p:stCondLst>
                                  <p:childTnLst>
                                    <p:animMotion origin="layout" path="M 1.42967E-6 -0.00023 L 0.05591 -0.13618 C 0.07008 -0.16682 0.07531 -0.17181 0.0854 -0.18497 C 0.09535 -0.19791 0.10518 -0.20653 0.11667 -0.2138 C 0.12803 -0.22106 0.1422 -0.22696 0.15496 -0.22946 C 0.16773 -0.23195 0.18215 -0.23173 0.19377 -0.229 C 0.20513 -0.22605 0.21432 -0.22038 0.22428 -0.21244 C 0.23385 -0.20449 0.24419 -0.19541 0.25147 -0.18111 C 0.25874 -0.16704 0.26334 -0.1532 0.26793 -0.12755 C 0.27291 -0.10145 0.27495 -0.07444 0.2784 -0.02746 C 0.28185 0.01929 0.28249 0.05039 0.28363 0.08103 C 0.28427 0.10168 0.28657 0.1439 0.28746 0.16046 " pathEditMode="relative" rAng="0" ptsTypes="AAAAAAAAAAAA">
                                      <p:cBhvr>
                                        <p:cTn id="8" dur="2000" fill="hold"/>
                                        <p:tgtEl>
                                          <p:spTgt spid="27"/>
                                        </p:tgtEl>
                                        <p:attrNameLst>
                                          <p:attrName>ppt_x</p:attrName>
                                          <p:attrName>ppt_y</p:attrName>
                                        </p:attrNameLst>
                                      </p:cBhvr>
                                      <p:rCtr x="14373" y="-3518"/>
                                    </p:animMotion>
                                  </p:childTnLst>
                                </p:cTn>
                              </p:par>
                            </p:childTnLst>
                          </p:cTn>
                        </p:par>
                        <p:par>
                          <p:cTn id="9" fill="hold">
                            <p:stCondLst>
                              <p:cond delay="2000"/>
                            </p:stCondLst>
                            <p:childTnLst>
                              <p:par>
                                <p:cTn id="10" presetID="10" presetClass="entr" presetSubtype="0" fill="hold" nodeType="afterEffect">
                                  <p:stCondLst>
                                    <p:cond delay="3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par>
                          <p:cTn id="13" fill="hold">
                            <p:stCondLst>
                              <p:cond delay="2800"/>
                            </p:stCondLst>
                            <p:childTnLst>
                              <p:par>
                                <p:cTn id="14" presetID="10" presetClass="entr" presetSubtype="0" fill="hold" nodeType="afterEffect">
                                  <p:stCondLst>
                                    <p:cond delay="30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1" nodeType="withEffect">
                                  <p:stCondLst>
                                    <p:cond delay="30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22" presetClass="exit" presetSubtype="1" fill="hold" grpId="0" nodeType="withEffect">
                                  <p:stCondLst>
                                    <p:cond delay="300"/>
                                  </p:stCondLst>
                                  <p:childTnLst>
                                    <p:animEffect transition="out" filter="wipe(up)">
                                      <p:cBhvr>
                                        <p:cTn id="21" dur="3000"/>
                                        <p:tgtEl>
                                          <p:spTgt spid="40"/>
                                        </p:tgtEl>
                                      </p:cBhvr>
                                    </p:animEffect>
                                    <p:set>
                                      <p:cBhvr>
                                        <p:cTn id="22" dur="1" fill="hold">
                                          <p:stCondLst>
                                            <p:cond delay="2999"/>
                                          </p:stCondLst>
                                        </p:cTn>
                                        <p:tgtEl>
                                          <p:spTgt spid="40"/>
                                        </p:tgtEl>
                                        <p:attrNameLst>
                                          <p:attrName>style.visibility</p:attrName>
                                        </p:attrNameLst>
                                      </p:cBhvr>
                                      <p:to>
                                        <p:strVal val="hidden"/>
                                      </p:to>
                                    </p:set>
                                  </p:childTnLst>
                                </p:cTn>
                              </p:par>
                              <p:par>
                                <p:cTn id="23" presetID="10" presetClass="entr" presetSubtype="0" fill="hold" grpId="1" nodeType="withEffect">
                                  <p:stCondLst>
                                    <p:cond delay="30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0" presetClass="path" presetSubtype="0" accel="50000" decel="50000" fill="hold" grpId="0" nodeType="withEffect">
                                  <p:stCondLst>
                                    <p:cond delay="300"/>
                                  </p:stCondLst>
                                  <p:childTnLst>
                                    <p:animMotion origin="layout" path="M -1.1616E-6 -3.6768E-7 L -0.01302 0.03336 L -0.00996 0.04017 L 0.00268 0.05197 L 0.00332 0.06082 L 0.00038 0.07557 L -0.00383 0.08919 " pathEditMode="relative" ptsTypes="AAAAAAA">
                                      <p:cBhvr>
                                        <p:cTn id="27" dur="3000" fill="hold"/>
                                        <p:tgtEl>
                                          <p:spTgt spid="41"/>
                                        </p:tgtEl>
                                        <p:attrNameLst>
                                          <p:attrName>ppt_x</p:attrName>
                                          <p:attrName>ppt_y</p:attrName>
                                        </p:attrNameLst>
                                      </p:cBhvr>
                                    </p:animMotion>
                                  </p:childTnLst>
                                </p:cTn>
                              </p:par>
                              <p:par>
                                <p:cTn id="28" presetID="26" presetClass="emph" presetSubtype="0" repeatCount="10000" fill="hold" grpId="2" nodeType="withEffect">
                                  <p:stCondLst>
                                    <p:cond delay="300"/>
                                  </p:stCondLst>
                                  <p:childTnLst>
                                    <p:animEffect transition="out" filter="fade">
                                      <p:cBhvr>
                                        <p:cTn id="29" dur="300" tmFilter="0, 0; .2, .5; .8, .5; 1, 0"/>
                                        <p:tgtEl>
                                          <p:spTgt spid="41"/>
                                        </p:tgtEl>
                                      </p:cBhvr>
                                    </p:animEffect>
                                    <p:animScale>
                                      <p:cBhvr>
                                        <p:cTn id="30" dur="150" autoRev="1" fill="hold"/>
                                        <p:tgtEl>
                                          <p:spTgt spid="41"/>
                                        </p:tgtEl>
                                      </p:cBhvr>
                                      <p:by x="105000" y="105000"/>
                                    </p:animScale>
                                  </p:childTnLst>
                                </p:cTn>
                              </p:par>
                              <p:par>
                                <p:cTn id="31" presetID="27" presetClass="emph" presetSubtype="0" repeatCount="10000" fill="remove" grpId="3" nodeType="withEffect">
                                  <p:stCondLst>
                                    <p:cond delay="300"/>
                                  </p:stCondLst>
                                  <p:childTnLst>
                                    <p:animClr clrSpc="rgb" dir="cw">
                                      <p:cBhvr override="childStyle">
                                        <p:cTn id="32" dur="150" autoRev="1" fill="remove"/>
                                        <p:tgtEl>
                                          <p:spTgt spid="41"/>
                                        </p:tgtEl>
                                        <p:attrNameLst>
                                          <p:attrName>style.color</p:attrName>
                                        </p:attrNameLst>
                                      </p:cBhvr>
                                      <p:to>
                                        <a:srgbClr val="FFFF00"/>
                                      </p:to>
                                    </p:animClr>
                                    <p:animClr clrSpc="rgb" dir="cw">
                                      <p:cBhvr>
                                        <p:cTn id="33" dur="150" autoRev="1" fill="remove"/>
                                        <p:tgtEl>
                                          <p:spTgt spid="41"/>
                                        </p:tgtEl>
                                        <p:attrNameLst>
                                          <p:attrName>fillcolor</p:attrName>
                                        </p:attrNameLst>
                                      </p:cBhvr>
                                      <p:to>
                                        <a:srgbClr val="FFFF00"/>
                                      </p:to>
                                    </p:animClr>
                                    <p:set>
                                      <p:cBhvr>
                                        <p:cTn id="34" dur="150" autoRev="1" fill="remove"/>
                                        <p:tgtEl>
                                          <p:spTgt spid="41"/>
                                        </p:tgtEl>
                                        <p:attrNameLst>
                                          <p:attrName>fill.type</p:attrName>
                                        </p:attrNameLst>
                                      </p:cBhvr>
                                      <p:to>
                                        <p:strVal val="solid"/>
                                      </p:to>
                                    </p:set>
                                    <p:set>
                                      <p:cBhvr>
                                        <p:cTn id="35" dur="150" autoRev="1" fill="remove"/>
                                        <p:tgtEl>
                                          <p:spTgt spid="41"/>
                                        </p:tgtEl>
                                        <p:attrNameLst>
                                          <p:attrName>fill.on</p:attrName>
                                        </p:attrNameLst>
                                      </p:cBhvr>
                                      <p:to>
                                        <p:strVal val="true"/>
                                      </p:to>
                                    </p:set>
                                  </p:childTnLst>
                                </p:cTn>
                              </p:par>
                              <p:par>
                                <p:cTn id="36" presetID="53" presetClass="entr" presetSubtype="16" fill="hold" grpId="0" nodeType="withEffect">
                                  <p:stCondLst>
                                    <p:cond delay="2900"/>
                                  </p:stCondLst>
                                  <p:childTnLst>
                                    <p:set>
                                      <p:cBhvr>
                                        <p:cTn id="37" dur="1" fill="hold">
                                          <p:stCondLst>
                                            <p:cond delay="0"/>
                                          </p:stCondLst>
                                        </p:cTn>
                                        <p:tgtEl>
                                          <p:spTgt spid="44"/>
                                        </p:tgtEl>
                                        <p:attrNameLst>
                                          <p:attrName>style.visibility</p:attrName>
                                        </p:attrNameLst>
                                      </p:cBhvr>
                                      <p:to>
                                        <p:strVal val="visible"/>
                                      </p:to>
                                    </p:set>
                                    <p:anim calcmode="lin" valueType="num">
                                      <p:cBhvr>
                                        <p:cTn id="38" dur="500" fill="hold"/>
                                        <p:tgtEl>
                                          <p:spTgt spid="44"/>
                                        </p:tgtEl>
                                        <p:attrNameLst>
                                          <p:attrName>ppt_w</p:attrName>
                                        </p:attrNameLst>
                                      </p:cBhvr>
                                      <p:tavLst>
                                        <p:tav tm="0">
                                          <p:val>
                                            <p:fltVal val="0"/>
                                          </p:val>
                                        </p:tav>
                                        <p:tav tm="100000">
                                          <p:val>
                                            <p:strVal val="#ppt_w"/>
                                          </p:val>
                                        </p:tav>
                                      </p:tavLst>
                                    </p:anim>
                                    <p:anim calcmode="lin" valueType="num">
                                      <p:cBhvr>
                                        <p:cTn id="39" dur="500" fill="hold"/>
                                        <p:tgtEl>
                                          <p:spTgt spid="44"/>
                                        </p:tgtEl>
                                        <p:attrNameLst>
                                          <p:attrName>ppt_h</p:attrName>
                                        </p:attrNameLst>
                                      </p:cBhvr>
                                      <p:tavLst>
                                        <p:tav tm="0">
                                          <p:val>
                                            <p:fltVal val="0"/>
                                          </p:val>
                                        </p:tav>
                                        <p:tav tm="100000">
                                          <p:val>
                                            <p:strVal val="#ppt_h"/>
                                          </p:val>
                                        </p:tav>
                                      </p:tavLst>
                                    </p:anim>
                                    <p:animEffect transition="in" filter="fade">
                                      <p:cBhvr>
                                        <p:cTn id="40" dur="500"/>
                                        <p:tgtEl>
                                          <p:spTgt spid="44"/>
                                        </p:tgtEl>
                                      </p:cBhvr>
                                    </p:animEffect>
                                  </p:childTnLst>
                                </p:cTn>
                              </p:par>
                              <p:par>
                                <p:cTn id="41" presetID="53" presetClass="entr" presetSubtype="16" fill="hold" grpId="0" nodeType="withEffect">
                                  <p:stCondLst>
                                    <p:cond delay="3200"/>
                                  </p:stCondLst>
                                  <p:childTnLst>
                                    <p:set>
                                      <p:cBhvr>
                                        <p:cTn id="42" dur="1" fill="hold">
                                          <p:stCondLst>
                                            <p:cond delay="0"/>
                                          </p:stCondLst>
                                        </p:cTn>
                                        <p:tgtEl>
                                          <p:spTgt spid="45"/>
                                        </p:tgtEl>
                                        <p:attrNameLst>
                                          <p:attrName>style.visibility</p:attrName>
                                        </p:attrNameLst>
                                      </p:cBhvr>
                                      <p:to>
                                        <p:strVal val="visible"/>
                                      </p:to>
                                    </p:set>
                                    <p:anim calcmode="lin" valueType="num">
                                      <p:cBhvr>
                                        <p:cTn id="43" dur="500" fill="hold"/>
                                        <p:tgtEl>
                                          <p:spTgt spid="45"/>
                                        </p:tgtEl>
                                        <p:attrNameLst>
                                          <p:attrName>ppt_w</p:attrName>
                                        </p:attrNameLst>
                                      </p:cBhvr>
                                      <p:tavLst>
                                        <p:tav tm="0">
                                          <p:val>
                                            <p:fltVal val="0"/>
                                          </p:val>
                                        </p:tav>
                                        <p:tav tm="100000">
                                          <p:val>
                                            <p:strVal val="#ppt_w"/>
                                          </p:val>
                                        </p:tav>
                                      </p:tavLst>
                                    </p:anim>
                                    <p:anim calcmode="lin" valueType="num">
                                      <p:cBhvr>
                                        <p:cTn id="44" dur="500" fill="hold"/>
                                        <p:tgtEl>
                                          <p:spTgt spid="45"/>
                                        </p:tgtEl>
                                        <p:attrNameLst>
                                          <p:attrName>ppt_h</p:attrName>
                                        </p:attrNameLst>
                                      </p:cBhvr>
                                      <p:tavLst>
                                        <p:tav tm="0">
                                          <p:val>
                                            <p:fltVal val="0"/>
                                          </p:val>
                                        </p:tav>
                                        <p:tav tm="100000">
                                          <p:val>
                                            <p:strVal val="#ppt_h"/>
                                          </p:val>
                                        </p:tav>
                                      </p:tavLst>
                                    </p:anim>
                                    <p:animEffect transition="in" filter="fade">
                                      <p:cBhvr>
                                        <p:cTn id="45" dur="500"/>
                                        <p:tgtEl>
                                          <p:spTgt spid="45"/>
                                        </p:tgtEl>
                                      </p:cBhvr>
                                    </p:animEffect>
                                  </p:childTnLst>
                                </p:cTn>
                              </p:par>
                              <p:par>
                                <p:cTn id="46" presetID="53" presetClass="entr" presetSubtype="16" fill="hold" grpId="0" nodeType="withEffect">
                                  <p:stCondLst>
                                    <p:cond delay="3500"/>
                                  </p:stCondLst>
                                  <p:childTnLst>
                                    <p:set>
                                      <p:cBhvr>
                                        <p:cTn id="47" dur="1" fill="hold">
                                          <p:stCondLst>
                                            <p:cond delay="0"/>
                                          </p:stCondLst>
                                        </p:cTn>
                                        <p:tgtEl>
                                          <p:spTgt spid="46"/>
                                        </p:tgtEl>
                                        <p:attrNameLst>
                                          <p:attrName>style.visibility</p:attrName>
                                        </p:attrNameLst>
                                      </p:cBhvr>
                                      <p:to>
                                        <p:strVal val="visible"/>
                                      </p:to>
                                    </p:set>
                                    <p:anim calcmode="lin" valueType="num">
                                      <p:cBhvr>
                                        <p:cTn id="48" dur="500" fill="hold"/>
                                        <p:tgtEl>
                                          <p:spTgt spid="46"/>
                                        </p:tgtEl>
                                        <p:attrNameLst>
                                          <p:attrName>ppt_w</p:attrName>
                                        </p:attrNameLst>
                                      </p:cBhvr>
                                      <p:tavLst>
                                        <p:tav tm="0">
                                          <p:val>
                                            <p:fltVal val="0"/>
                                          </p:val>
                                        </p:tav>
                                        <p:tav tm="100000">
                                          <p:val>
                                            <p:strVal val="#ppt_w"/>
                                          </p:val>
                                        </p:tav>
                                      </p:tavLst>
                                    </p:anim>
                                    <p:anim calcmode="lin" valueType="num">
                                      <p:cBhvr>
                                        <p:cTn id="49" dur="500" fill="hold"/>
                                        <p:tgtEl>
                                          <p:spTgt spid="46"/>
                                        </p:tgtEl>
                                        <p:attrNameLst>
                                          <p:attrName>ppt_h</p:attrName>
                                        </p:attrNameLst>
                                      </p:cBhvr>
                                      <p:tavLst>
                                        <p:tav tm="0">
                                          <p:val>
                                            <p:fltVal val="0"/>
                                          </p:val>
                                        </p:tav>
                                        <p:tav tm="100000">
                                          <p:val>
                                            <p:strVal val="#ppt_h"/>
                                          </p:val>
                                        </p:tav>
                                      </p:tavLst>
                                    </p:anim>
                                    <p:animEffect transition="in" filter="fade">
                                      <p:cBhvr>
                                        <p:cTn id="5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0" grpId="0" animBg="1"/>
      <p:bldP spid="40" grpId="1" animBg="1"/>
      <p:bldP spid="41" grpId="0" animBg="1"/>
      <p:bldP spid="41" grpId="1" animBg="1"/>
      <p:bldP spid="41" grpId="2" animBg="1"/>
      <p:bldP spid="41" grpId="3" animBg="1"/>
      <p:bldP spid="44" grpId="0" animBg="1"/>
      <p:bldP spid="45" grpId="0" animBg="1"/>
      <p:bldP spid="46" grpId="0" animBg="1"/>
      <p:bldP spid="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7688" y="295275"/>
            <a:ext cx="11888787" cy="917575"/>
          </a:xfrm>
        </p:spPr>
        <p:txBody>
          <a:bodyPr/>
          <a:lstStyle/>
          <a:p>
            <a:r>
              <a:rPr lang="en-US" dirty="0"/>
              <a:t>What is DevOps?</a:t>
            </a:r>
          </a:p>
        </p:txBody>
      </p:sp>
      <p:pic>
        <p:nvPicPr>
          <p:cNvPr id="4" name="Picture 3"/>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1971612" y="1989238"/>
            <a:ext cx="8286354" cy="4693264"/>
          </a:xfrm>
          <a:prstGeom prst="rect">
            <a:avLst/>
          </a:prstGeom>
        </p:spPr>
      </p:pic>
      <p:grpSp>
        <p:nvGrpSpPr>
          <p:cNvPr id="5" name="Group 4"/>
          <p:cNvGrpSpPr/>
          <p:nvPr/>
        </p:nvGrpSpPr>
        <p:grpSpPr>
          <a:xfrm>
            <a:off x="567198" y="3125471"/>
            <a:ext cx="3516559" cy="1694463"/>
            <a:chOff x="1915245" y="3565268"/>
            <a:chExt cx="2106962" cy="1015245"/>
          </a:xfrm>
          <a:solidFill>
            <a:srgbClr val="7549A7"/>
          </a:solidFill>
        </p:grpSpPr>
        <p:sp>
          <p:nvSpPr>
            <p:cNvPr id="6" name="Right Triangle 5"/>
            <p:cNvSpPr/>
            <p:nvPr/>
          </p:nvSpPr>
          <p:spPr bwMode="auto">
            <a:xfrm flipH="1" flipV="1">
              <a:off x="3212354" y="4262381"/>
              <a:ext cx="233927" cy="318132"/>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40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a:xfrm>
              <a:off x="1915245" y="3565268"/>
              <a:ext cx="2106962" cy="715902"/>
            </a:xfrm>
            <a:prstGeom prst="roundRect">
              <a:avLst/>
            </a:prstGeom>
            <a:grpFill/>
            <a:ln w="19050" cap="flat" cmpd="sng" algn="ctr">
              <a:noFill/>
              <a:prstDash val="solid"/>
            </a:ln>
            <a:effectLst/>
          </p:spPr>
          <p:txBody>
            <a:bodyPr rtlCol="0" anchor="ctr"/>
            <a:lstStyle/>
            <a:p>
              <a:pPr algn="ctr" defTabSz="914228">
                <a:defRPr/>
              </a:pPr>
              <a:r>
                <a:rPr lang="en-US" sz="2000" kern="0" dirty="0">
                  <a:solidFill>
                    <a:srgbClr val="FBFBFB"/>
                  </a:solidFill>
                  <a:cs typeface="Bodoni Std Bold Italic"/>
                </a:rPr>
                <a:t>“It’s Development and</a:t>
              </a:r>
              <a:br>
                <a:rPr lang="en-US" sz="2000" kern="0" dirty="0">
                  <a:solidFill>
                    <a:srgbClr val="FBFBFB"/>
                  </a:solidFill>
                  <a:cs typeface="Bodoni Std Bold Italic"/>
                </a:rPr>
              </a:br>
              <a:r>
                <a:rPr lang="en-US" sz="2000" kern="0" dirty="0">
                  <a:solidFill>
                    <a:srgbClr val="FBFBFB"/>
                  </a:solidFill>
                  <a:cs typeface="Bodoni Std Bold Italic"/>
                </a:rPr>
                <a:t>Operations collaboration”</a:t>
              </a:r>
            </a:p>
          </p:txBody>
        </p:sp>
      </p:grpSp>
      <p:grpSp>
        <p:nvGrpSpPr>
          <p:cNvPr id="8" name="Group 7"/>
          <p:cNvGrpSpPr/>
          <p:nvPr/>
        </p:nvGrpSpPr>
        <p:grpSpPr>
          <a:xfrm>
            <a:off x="3703637" y="1248455"/>
            <a:ext cx="2220823" cy="974123"/>
            <a:chOff x="3263030" y="1224045"/>
            <a:chExt cx="1315046" cy="686386"/>
          </a:xfrm>
          <a:solidFill>
            <a:srgbClr val="BADB0A"/>
          </a:solidFill>
        </p:grpSpPr>
        <p:sp>
          <p:nvSpPr>
            <p:cNvPr id="9" name="Right Triangle 8"/>
            <p:cNvSpPr/>
            <p:nvPr/>
          </p:nvSpPr>
          <p:spPr bwMode="auto">
            <a:xfrm flipH="1" flipV="1">
              <a:off x="4254100" y="1656968"/>
              <a:ext cx="186375" cy="253463"/>
            </a:xfrm>
            <a:prstGeom prst="rtTriangle">
              <a:avLst/>
            </a:prstGeom>
            <a:solidFill>
              <a:srgbClr val="009CE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40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p:cNvSpPr/>
            <p:nvPr/>
          </p:nvSpPr>
          <p:spPr>
            <a:xfrm>
              <a:off x="3263030" y="1224045"/>
              <a:ext cx="1315046" cy="446826"/>
            </a:xfrm>
            <a:prstGeom prst="roundRect">
              <a:avLst/>
            </a:prstGeom>
            <a:solidFill>
              <a:srgbClr val="009CE5"/>
            </a:solidFill>
            <a:ln w="19050" cap="flat" cmpd="sng" algn="ctr">
              <a:noFill/>
              <a:prstDash val="solid"/>
            </a:ln>
            <a:effectLst/>
          </p:spPr>
          <p:txBody>
            <a:bodyPr rtlCol="0" anchor="ctr"/>
            <a:lstStyle/>
            <a:p>
              <a:pPr algn="ctr" defTabSz="914228">
                <a:defRPr/>
              </a:pPr>
              <a:r>
                <a:rPr lang="en-US" sz="2000" kern="0" dirty="0">
                  <a:solidFill>
                    <a:srgbClr val="FBFBFB"/>
                  </a:solidFill>
                  <a:cs typeface="Bodoni Std Bold Italic"/>
                </a:rPr>
                <a:t>“It’s a job title”</a:t>
              </a:r>
            </a:p>
          </p:txBody>
        </p:sp>
      </p:grpSp>
      <p:sp>
        <p:nvSpPr>
          <p:cNvPr id="11" name="Right Triangle 10"/>
          <p:cNvSpPr/>
          <p:nvPr/>
        </p:nvSpPr>
        <p:spPr bwMode="auto">
          <a:xfrm flipV="1">
            <a:off x="8631950" y="4197101"/>
            <a:ext cx="233927" cy="318132"/>
          </a:xfrm>
          <a:prstGeom prst="rtTriangle">
            <a:avLst/>
          </a:pr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ounded Rectangle 11"/>
          <p:cNvSpPr/>
          <p:nvPr/>
        </p:nvSpPr>
        <p:spPr>
          <a:xfrm>
            <a:off x="8373649" y="3125471"/>
            <a:ext cx="2873787" cy="1090419"/>
          </a:xfrm>
          <a:prstGeom prst="roundRect">
            <a:avLst/>
          </a:prstGeom>
          <a:solidFill>
            <a:srgbClr val="00B0F0"/>
          </a:solidFill>
          <a:ln w="19050" cap="flat" cmpd="sng" algn="ctr">
            <a:noFill/>
            <a:prstDash val="solid"/>
          </a:ln>
          <a:effectLst/>
        </p:spPr>
        <p:txBody>
          <a:bodyPr rtlCol="0" anchor="ctr"/>
          <a:lstStyle/>
          <a:p>
            <a:pPr algn="ctr" defTabSz="914228">
              <a:defRPr/>
            </a:pPr>
            <a:r>
              <a:rPr lang="en-US" sz="2000" kern="0" dirty="0">
                <a:solidFill>
                  <a:srgbClr val="FBFBFB"/>
                </a:solidFill>
                <a:cs typeface="Bodoni Std Bold Italic"/>
              </a:rPr>
              <a:t>“It means faster and smaller releases”</a:t>
            </a:r>
          </a:p>
        </p:txBody>
      </p:sp>
      <p:grpSp>
        <p:nvGrpSpPr>
          <p:cNvPr id="13" name="Group 12"/>
          <p:cNvGrpSpPr/>
          <p:nvPr/>
        </p:nvGrpSpPr>
        <p:grpSpPr>
          <a:xfrm>
            <a:off x="5082953" y="3299282"/>
            <a:ext cx="2348739" cy="847232"/>
            <a:chOff x="5229616" y="3272179"/>
            <a:chExt cx="1505024" cy="686386"/>
          </a:xfrm>
          <a:solidFill>
            <a:srgbClr val="682A7A"/>
          </a:solidFill>
        </p:grpSpPr>
        <p:sp>
          <p:nvSpPr>
            <p:cNvPr id="14" name="Right Triangle 13"/>
            <p:cNvSpPr/>
            <p:nvPr/>
          </p:nvSpPr>
          <p:spPr bwMode="auto">
            <a:xfrm flipV="1">
              <a:off x="5888941" y="3705102"/>
              <a:ext cx="186375" cy="253463"/>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40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le 14"/>
            <p:cNvSpPr/>
            <p:nvPr/>
          </p:nvSpPr>
          <p:spPr>
            <a:xfrm>
              <a:off x="5229616" y="3272179"/>
              <a:ext cx="1505024" cy="446826"/>
            </a:xfrm>
            <a:prstGeom prst="roundRect">
              <a:avLst/>
            </a:prstGeom>
            <a:grpFill/>
            <a:ln w="19050" cap="flat" cmpd="sng" algn="ctr">
              <a:noFill/>
              <a:prstDash val="solid"/>
            </a:ln>
            <a:effectLst/>
          </p:spPr>
          <p:txBody>
            <a:bodyPr rtlCol="0" anchor="ctr"/>
            <a:lstStyle/>
            <a:p>
              <a:pPr algn="ctr" defTabSz="914228">
                <a:defRPr/>
              </a:pPr>
              <a:r>
                <a:rPr lang="en-US" sz="2000" kern="0" dirty="0">
                  <a:solidFill>
                    <a:srgbClr val="FBFBFB"/>
                  </a:solidFill>
                  <a:cs typeface="Bodoni Std Bold Italic"/>
                </a:rPr>
                <a:t>“It’s automation”</a:t>
              </a:r>
            </a:p>
          </p:txBody>
        </p:sp>
      </p:grpSp>
    </p:spTree>
    <p:extLst>
      <p:ext uri="{BB962C8B-B14F-4D97-AF65-F5344CB8AC3E}">
        <p14:creationId xmlns:p14="http://schemas.microsoft.com/office/powerpoint/2010/main" val="3057254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dirty="0"/>
              <a:t>The DevOps conversation</a:t>
            </a:r>
          </a:p>
        </p:txBody>
      </p:sp>
      <p:grpSp>
        <p:nvGrpSpPr>
          <p:cNvPr id="18" name="Group 17"/>
          <p:cNvGrpSpPr/>
          <p:nvPr/>
        </p:nvGrpSpPr>
        <p:grpSpPr>
          <a:xfrm>
            <a:off x="4360251" y="5622064"/>
            <a:ext cx="3650483" cy="887379"/>
            <a:chOff x="4359987" y="5622366"/>
            <a:chExt cx="3651001" cy="887505"/>
          </a:xfrm>
          <a:solidFill>
            <a:srgbClr val="B4009E"/>
          </a:solidFill>
        </p:grpSpPr>
        <p:sp>
          <p:nvSpPr>
            <p:cNvPr id="19" name="Rectangle 18"/>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chemeClr val="bg1"/>
                      </a:gs>
                      <a:gs pos="100000">
                        <a:schemeClr val="bg1"/>
                      </a:gs>
                    </a:gsLst>
                    <a:lin ang="0" scaled="0"/>
                  </a:gradFill>
                </a:rPr>
                <a:t>2</a:t>
              </a:r>
            </a:p>
          </p:txBody>
        </p:sp>
        <p:sp>
          <p:nvSpPr>
            <p:cNvPr id="20" name="Rectangle 19"/>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chemeClr val="bg1"/>
                      </a:gs>
                      <a:gs pos="100000">
                        <a:schemeClr val="bg1"/>
                      </a:gs>
                    </a:gsLst>
                    <a:lin ang="0" scaled="0"/>
                  </a:gradFill>
                  <a:latin typeface="Segoe UI Light"/>
                </a:rPr>
                <a:t>Process</a:t>
              </a:r>
            </a:p>
          </p:txBody>
        </p:sp>
      </p:grpSp>
      <p:grpSp>
        <p:nvGrpSpPr>
          <p:cNvPr id="21" name="Group 20"/>
          <p:cNvGrpSpPr/>
          <p:nvPr/>
        </p:nvGrpSpPr>
        <p:grpSpPr>
          <a:xfrm>
            <a:off x="8208210" y="5622065"/>
            <a:ext cx="3650482" cy="887379"/>
            <a:chOff x="8208492" y="5622366"/>
            <a:chExt cx="3651000" cy="887505"/>
          </a:xfrm>
          <a:solidFill>
            <a:srgbClr val="E81123"/>
          </a:solidFill>
        </p:grpSpPr>
        <p:sp>
          <p:nvSpPr>
            <p:cNvPr id="22" name="Rectangle 21"/>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chemeClr val="bg1"/>
                      </a:gs>
                      <a:gs pos="100000">
                        <a:schemeClr val="bg1"/>
                      </a:gs>
                    </a:gsLst>
                    <a:lin ang="0" scaled="0"/>
                  </a:gradFill>
                </a:rPr>
                <a:t>3</a:t>
              </a:r>
            </a:p>
          </p:txBody>
        </p:sp>
        <p:sp>
          <p:nvSpPr>
            <p:cNvPr id="23" name="Rectangle 22"/>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chemeClr val="bg1"/>
                      </a:gs>
                      <a:gs pos="100000">
                        <a:schemeClr val="bg1"/>
                      </a:gs>
                    </a:gsLst>
                    <a:lin ang="0" scaled="0"/>
                  </a:gradFill>
                  <a:latin typeface="Segoe UI Light"/>
                </a:rPr>
                <a:t>Products</a:t>
              </a:r>
            </a:p>
          </p:txBody>
        </p:sp>
      </p:grpSp>
      <p:grpSp>
        <p:nvGrpSpPr>
          <p:cNvPr id="24" name="Group 23"/>
          <p:cNvGrpSpPr/>
          <p:nvPr/>
        </p:nvGrpSpPr>
        <p:grpSpPr>
          <a:xfrm>
            <a:off x="512292" y="5627379"/>
            <a:ext cx="3650483" cy="887379"/>
            <a:chOff x="511482" y="5622366"/>
            <a:chExt cx="3651001" cy="887505"/>
          </a:xfrm>
          <a:solidFill>
            <a:srgbClr val="5C2D91"/>
          </a:solidFill>
        </p:grpSpPr>
        <p:sp>
          <p:nvSpPr>
            <p:cNvPr id="25" name="Rectangle 24"/>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5399" b="1" dirty="0">
                  <a:ln w="0"/>
                  <a:gradFill>
                    <a:gsLst>
                      <a:gs pos="1250">
                        <a:schemeClr val="bg1"/>
                      </a:gs>
                      <a:gs pos="100000">
                        <a:schemeClr val="bg1"/>
                      </a:gs>
                    </a:gsLst>
                    <a:lin ang="0" scaled="0"/>
                  </a:gradFill>
                </a:rPr>
                <a:t>1</a:t>
              </a:r>
            </a:p>
          </p:txBody>
        </p:sp>
        <p:sp>
          <p:nvSpPr>
            <p:cNvPr id="26" name="Rectangle 25"/>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spcBef>
                  <a:spcPct val="0"/>
                </a:spcBef>
                <a:spcAft>
                  <a:spcPct val="0"/>
                </a:spcAft>
              </a:pPr>
              <a:r>
                <a:rPr lang="en-US" sz="3999" dirty="0">
                  <a:ln w="0"/>
                  <a:gradFill>
                    <a:gsLst>
                      <a:gs pos="1250">
                        <a:schemeClr val="bg1"/>
                      </a:gs>
                      <a:gs pos="100000">
                        <a:schemeClr val="bg1"/>
                      </a:gs>
                    </a:gsLst>
                    <a:lin ang="0" scaled="0"/>
                  </a:gradFill>
                  <a:latin typeface="Segoe UI Light"/>
                </a:rPr>
                <a:t>People</a:t>
              </a:r>
            </a:p>
          </p:txBody>
        </p:sp>
      </p:gr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08" y="2101355"/>
            <a:ext cx="1724972" cy="3087449"/>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168" y="2480480"/>
            <a:ext cx="1330145" cy="2611200"/>
          </a:xfrm>
          <a:prstGeom prst="rect">
            <a:avLst/>
          </a:prstGeom>
        </p:spPr>
      </p:pic>
      <p:grpSp>
        <p:nvGrpSpPr>
          <p:cNvPr id="29" name="Group 28"/>
          <p:cNvGrpSpPr/>
          <p:nvPr/>
        </p:nvGrpSpPr>
        <p:grpSpPr>
          <a:xfrm>
            <a:off x="4568811" y="2100043"/>
            <a:ext cx="3298852" cy="3299988"/>
            <a:chOff x="3763989" y="1325427"/>
            <a:chExt cx="4610100" cy="4611688"/>
          </a:xfrm>
        </p:grpSpPr>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3" name="Picture 32"/>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4"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7"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8"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9"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0"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1" name="Group 4"/>
          <p:cNvGrpSpPr>
            <a:grpSpLocks noChangeAspect="1"/>
          </p:cNvGrpSpPr>
          <p:nvPr/>
        </p:nvGrpSpPr>
        <p:grpSpPr bwMode="auto">
          <a:xfrm>
            <a:off x="7697788" y="1162050"/>
            <a:ext cx="4667250" cy="4667250"/>
            <a:chOff x="4849" y="732"/>
            <a:chExt cx="2940" cy="2940"/>
          </a:xfrm>
        </p:grpSpPr>
        <p:sp>
          <p:nvSpPr>
            <p:cNvPr id="42"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TextBox 51"/>
          <p:cNvSpPr txBox="1"/>
          <p:nvPr/>
        </p:nvSpPr>
        <p:spPr>
          <a:xfrm>
            <a:off x="1167411" y="3288453"/>
            <a:ext cx="766300"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chemeClr val="tx1">
                        <a:lumMod val="50000"/>
                      </a:schemeClr>
                    </a:gs>
                    <a:gs pos="30000">
                      <a:schemeClr val="tx1">
                        <a:lumMod val="50000"/>
                      </a:schemeClr>
                    </a:gs>
                  </a:gsLst>
                  <a:lin ang="5400000" scaled="0"/>
                </a:gradFill>
              </a:rPr>
              <a:t>DEV</a:t>
            </a:r>
          </a:p>
        </p:txBody>
      </p:sp>
      <p:pic>
        <p:nvPicPr>
          <p:cNvPr id="53" name="Picture 52"/>
          <p:cNvPicPr>
            <a:picLocks/>
          </p:cNvPicPr>
          <p:nvPr/>
        </p:nvPicPr>
        <p:blipFill>
          <a:blip r:embed="rId9"/>
          <a:stretch>
            <a:fillRect/>
          </a:stretch>
        </p:blipFill>
        <p:spPr>
          <a:xfrm>
            <a:off x="2632955" y="2942999"/>
            <a:ext cx="123634" cy="137160"/>
          </a:xfrm>
          <a:prstGeom prst="rect">
            <a:avLst/>
          </a:prstGeom>
        </p:spPr>
      </p:pic>
      <p:pic>
        <p:nvPicPr>
          <p:cNvPr id="54" name="Picture 53"/>
          <p:cNvPicPr>
            <a:picLocks/>
          </p:cNvPicPr>
          <p:nvPr/>
        </p:nvPicPr>
        <p:blipFill>
          <a:blip r:embed="rId9"/>
          <a:stretch>
            <a:fillRect/>
          </a:stretch>
        </p:blipFill>
        <p:spPr>
          <a:xfrm flipH="1">
            <a:off x="2907498" y="2942999"/>
            <a:ext cx="123634" cy="137160"/>
          </a:xfrm>
          <a:prstGeom prst="rect">
            <a:avLst/>
          </a:prstGeom>
        </p:spPr>
      </p:pic>
      <p:sp>
        <p:nvSpPr>
          <p:cNvPr id="55" name="TextBox 54"/>
          <p:cNvSpPr txBox="1"/>
          <p:nvPr/>
        </p:nvSpPr>
        <p:spPr>
          <a:xfrm>
            <a:off x="2450168" y="3288453"/>
            <a:ext cx="766877"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chemeClr val="bg1"/>
                    </a:gs>
                    <a:gs pos="30000">
                      <a:schemeClr val="bg1"/>
                    </a:gs>
                  </a:gsLst>
                  <a:lin ang="5400000" scaled="0"/>
                </a:gradFill>
              </a:rPr>
              <a:t>OPS</a:t>
            </a:r>
          </a:p>
        </p:txBody>
      </p:sp>
    </p:spTree>
    <p:extLst>
      <p:ext uri="{BB962C8B-B14F-4D97-AF65-F5344CB8AC3E}">
        <p14:creationId xmlns:p14="http://schemas.microsoft.com/office/powerpoint/2010/main" val="31022595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DevOps can help</a:t>
            </a:r>
          </a:p>
        </p:txBody>
      </p:sp>
      <p:sp>
        <p:nvSpPr>
          <p:cNvPr id="3" name="Rectangle 2"/>
          <p:cNvSpPr/>
          <p:nvPr/>
        </p:nvSpPr>
        <p:spPr bwMode="auto">
          <a:xfrm>
            <a:off x="467658" y="2185097"/>
            <a:ext cx="3805807" cy="3435227"/>
          </a:xfrm>
          <a:prstGeom prst="rect">
            <a:avLst/>
          </a:prstGeom>
          <a:solidFill>
            <a:srgbClr val="54186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4319530" y="2185097"/>
            <a:ext cx="3805807" cy="3435227"/>
          </a:xfrm>
          <a:prstGeom prst="rect">
            <a:avLst/>
          </a:prstGeom>
          <a:solidFill>
            <a:srgbClr val="2FAFE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171401" y="2185097"/>
            <a:ext cx="3805807" cy="3435227"/>
          </a:xfrm>
          <a:prstGeom prst="rect">
            <a:avLst/>
          </a:prstGeom>
          <a:solidFill>
            <a:srgbClr val="F177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txBox="1">
            <a:spLocks/>
          </p:cNvSpPr>
          <p:nvPr/>
        </p:nvSpPr>
        <p:spPr>
          <a:xfrm>
            <a:off x="467658" y="2792357"/>
            <a:ext cx="3803904" cy="120237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gradFill>
                  <a:gsLst>
                    <a:gs pos="42478">
                      <a:srgbClr val="FFFFFF"/>
                    </a:gs>
                    <a:gs pos="77000">
                      <a:srgbClr val="FFFFFF"/>
                    </a:gs>
                  </a:gsLst>
                  <a:lin ang="5400000" scaled="0"/>
                </a:gradFill>
              </a:rPr>
              <a:t>Shorten Cycle Times</a:t>
            </a:r>
          </a:p>
          <a:p>
            <a:pPr marL="0" indent="0">
              <a:spcBef>
                <a:spcPts val="1200"/>
              </a:spcBef>
              <a:buClr>
                <a:srgbClr val="FFFFFF"/>
              </a:buClr>
              <a:buFont typeface="Arial" pitchFamily="34" charset="0"/>
              <a:buNone/>
              <a:defRPr/>
            </a:pPr>
            <a:endParaRPr lang="en-US" sz="1800" dirty="0">
              <a:gradFill>
                <a:gsLst>
                  <a:gs pos="42478">
                    <a:srgbClr val="FFFFFF"/>
                  </a:gs>
                  <a:gs pos="77000">
                    <a:srgbClr val="FFFFFF"/>
                  </a:gs>
                </a:gsLst>
                <a:lin ang="5400000" scaled="0"/>
              </a:gradFill>
              <a:latin typeface="Segoe UI"/>
            </a:endParaRPr>
          </a:p>
        </p:txBody>
      </p:sp>
      <p:sp>
        <p:nvSpPr>
          <p:cNvPr id="7" name="Text Placeholder 6"/>
          <p:cNvSpPr txBox="1">
            <a:spLocks/>
          </p:cNvSpPr>
          <p:nvPr/>
        </p:nvSpPr>
        <p:spPr>
          <a:xfrm>
            <a:off x="4319530" y="2792356"/>
            <a:ext cx="3803904" cy="1445513"/>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solidFill>
                  <a:srgbClr val="FFFFFF"/>
                </a:solidFill>
              </a:rPr>
              <a:t>Optimize Resources</a:t>
            </a:r>
          </a:p>
        </p:txBody>
      </p:sp>
      <p:sp>
        <p:nvSpPr>
          <p:cNvPr id="8" name="Text Placeholder 7"/>
          <p:cNvSpPr txBox="1">
            <a:spLocks/>
          </p:cNvSpPr>
          <p:nvPr/>
        </p:nvSpPr>
        <p:spPr>
          <a:xfrm>
            <a:off x="8171401" y="2792356"/>
            <a:ext cx="3803904" cy="94558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defRPr/>
            </a:pPr>
            <a:r>
              <a:rPr lang="en-US" sz="2800" dirty="0">
                <a:gradFill>
                  <a:gsLst>
                    <a:gs pos="42478">
                      <a:srgbClr val="FFFFFF"/>
                    </a:gs>
                    <a:gs pos="77000">
                      <a:srgbClr val="FFFFFF"/>
                    </a:gs>
                  </a:gsLst>
                  <a:lin ang="5400000" scaled="0"/>
                </a:gradFill>
              </a:rPr>
              <a:t>Improve Quality</a:t>
            </a:r>
            <a:br>
              <a:rPr lang="en-US" sz="2800" dirty="0">
                <a:gradFill>
                  <a:gsLst>
                    <a:gs pos="42478">
                      <a:srgbClr val="FFFFFF"/>
                    </a:gs>
                    <a:gs pos="77000">
                      <a:srgbClr val="FFFFFF"/>
                    </a:gs>
                  </a:gsLst>
                  <a:lin ang="5400000" scaled="0"/>
                </a:gradFill>
              </a:rPr>
            </a:br>
            <a:r>
              <a:rPr lang="en-US" sz="2800" dirty="0">
                <a:gradFill>
                  <a:gsLst>
                    <a:gs pos="42478">
                      <a:srgbClr val="FFFFFF"/>
                    </a:gs>
                    <a:gs pos="77000">
                      <a:srgbClr val="FFFFFF"/>
                    </a:gs>
                  </a:gsLst>
                  <a:lin ang="5400000" scaled="0"/>
                </a:gradFill>
              </a:rPr>
              <a:t>and </a:t>
            </a:r>
            <a:r>
              <a:rPr lang="en-US" sz="2800" dirty="0" err="1">
                <a:gradFill>
                  <a:gsLst>
                    <a:gs pos="42478">
                      <a:srgbClr val="FFFFFF"/>
                    </a:gs>
                    <a:gs pos="77000">
                      <a:srgbClr val="FFFFFF"/>
                    </a:gs>
                  </a:gsLst>
                  <a:lin ang="5400000" scaled="0"/>
                </a:gradFill>
              </a:rPr>
              <a:t>Availablilty</a:t>
            </a:r>
            <a:endParaRPr lang="en-US" sz="2800" dirty="0">
              <a:gradFill>
                <a:gsLst>
                  <a:gs pos="42478">
                    <a:srgbClr val="FFFFFF"/>
                  </a:gs>
                  <a:gs pos="77000">
                    <a:srgbClr val="FFFFFF"/>
                  </a:gs>
                </a:gsLst>
                <a:lin ang="5400000" scaled="0"/>
              </a:gradFill>
            </a:endParaRPr>
          </a:p>
          <a:p>
            <a:pPr marL="0" indent="0">
              <a:spcBef>
                <a:spcPts val="1200"/>
              </a:spcBef>
              <a:buClr>
                <a:srgbClr val="FFFFFF"/>
              </a:buClr>
              <a:buFont typeface="Arial" pitchFamily="34" charset="0"/>
              <a:buNone/>
              <a:defRPr/>
            </a:pPr>
            <a:endParaRPr lang="en-US" sz="1800" dirty="0">
              <a:gradFill>
                <a:gsLst>
                  <a:gs pos="42478">
                    <a:srgbClr val="FFFFFF"/>
                  </a:gs>
                  <a:gs pos="77000">
                    <a:srgbClr val="FFFFFF"/>
                  </a:gs>
                </a:gsLst>
                <a:lin ang="5400000" scaled="0"/>
              </a:gradFill>
              <a:latin typeface="Segoe UI"/>
            </a:endParaRPr>
          </a:p>
        </p:txBody>
      </p:sp>
      <p:sp>
        <p:nvSpPr>
          <p:cNvPr id="9" name="Oval 8"/>
          <p:cNvSpPr/>
          <p:nvPr/>
        </p:nvSpPr>
        <p:spPr bwMode="auto">
          <a:xfrm>
            <a:off x="1630287" y="1311453"/>
            <a:ext cx="1480548" cy="1480548"/>
          </a:xfrm>
          <a:prstGeom prst="ellipse">
            <a:avLst/>
          </a:prstGeom>
          <a:solidFill>
            <a:srgbClr val="FFFFFF"/>
          </a:solidFill>
          <a:ln w="92075" cap="flat" cmpd="sng" algn="ctr">
            <a:solidFill>
              <a:srgbClr val="541868"/>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5482159" y="1311453"/>
            <a:ext cx="1480548" cy="1480548"/>
          </a:xfrm>
          <a:prstGeom prst="ellipse">
            <a:avLst/>
          </a:prstGeom>
          <a:solidFill>
            <a:srgbClr val="FFFFFF"/>
          </a:solidFill>
          <a:ln w="92075" cap="flat" cmpd="sng" algn="ctr">
            <a:solidFill>
              <a:srgbClr val="2FAFE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9334030" y="1311453"/>
            <a:ext cx="1480548" cy="1480548"/>
          </a:xfrm>
          <a:prstGeom prst="ellipse">
            <a:avLst/>
          </a:prstGeom>
          <a:solidFill>
            <a:srgbClr val="FFFFFF"/>
          </a:solidFill>
          <a:ln w="92075" cap="flat" cmpd="sng" algn="ctr">
            <a:solidFill>
              <a:srgbClr val="F1771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7"/>
          <p:cNvSpPr txBox="1">
            <a:spLocks/>
          </p:cNvSpPr>
          <p:nvPr/>
        </p:nvSpPr>
        <p:spPr>
          <a:xfrm>
            <a:off x="8173628" y="3606800"/>
            <a:ext cx="3803904" cy="198793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Font typeface="Arial" pitchFamily="34" charset="0"/>
              <a:buNone/>
            </a:pPr>
            <a:r>
              <a:rPr lang="en-US" sz="1800" spc="-70" dirty="0">
                <a:gradFill>
                  <a:gsLst>
                    <a:gs pos="42478">
                      <a:srgbClr val="FFFFFF"/>
                    </a:gs>
                    <a:gs pos="77000">
                      <a:srgbClr val="FFFFFF"/>
                    </a:gs>
                  </a:gsLst>
                  <a:lin ang="5400000" scaled="0"/>
                </a:gradFill>
                <a:latin typeface="Segoe UI"/>
              </a:rPr>
              <a:t>Capture rich telemetry on application </a:t>
            </a:r>
            <a:r>
              <a:rPr lang="en-US" sz="1800" spc="-50" dirty="0">
                <a:gradFill>
                  <a:gsLst>
                    <a:gs pos="42478">
                      <a:srgbClr val="FFFFFF"/>
                    </a:gs>
                    <a:gs pos="77000">
                      <a:srgbClr val="FFFFFF"/>
                    </a:gs>
                  </a:gsLst>
                  <a:lin ang="5400000" scaled="0"/>
                </a:gradFill>
                <a:latin typeface="Segoe UI"/>
              </a:rPr>
              <a:t>performance and usage so that you </a:t>
            </a:r>
            <a:r>
              <a:rPr lang="en-US" sz="1800" spc="-60" dirty="0">
                <a:gradFill>
                  <a:gsLst>
                    <a:gs pos="42478">
                      <a:srgbClr val="FFFFFF"/>
                    </a:gs>
                    <a:gs pos="77000">
                      <a:srgbClr val="FFFFFF"/>
                    </a:gs>
                  </a:gsLst>
                  <a:lin ang="5400000" scaled="0"/>
                </a:gradFill>
                <a:latin typeface="Segoe UI"/>
              </a:rPr>
              <a:t>can make better decisions on future </a:t>
            </a:r>
            <a:r>
              <a:rPr lang="en-US" sz="1800" dirty="0">
                <a:gradFill>
                  <a:gsLst>
                    <a:gs pos="42478">
                      <a:srgbClr val="FFFFFF"/>
                    </a:gs>
                    <a:gs pos="77000">
                      <a:srgbClr val="FFFFFF"/>
                    </a:gs>
                  </a:gsLst>
                  <a:lin ang="5400000" scaled="0"/>
                </a:gradFill>
                <a:latin typeface="Segoe UI"/>
              </a:rPr>
              <a:t>investments and anticipate issues in production before they impact your service.</a:t>
            </a:r>
          </a:p>
        </p:txBody>
      </p:sp>
      <p:sp>
        <p:nvSpPr>
          <p:cNvPr id="13" name="Text Placeholder 6"/>
          <p:cNvSpPr txBox="1">
            <a:spLocks/>
          </p:cNvSpPr>
          <p:nvPr/>
        </p:nvSpPr>
        <p:spPr>
          <a:xfrm>
            <a:off x="4370373" y="3606800"/>
            <a:ext cx="3803904" cy="1762236"/>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pPr>
            <a:r>
              <a:rPr lang="en-US" sz="1800" dirty="0">
                <a:solidFill>
                  <a:srgbClr val="FFFFFF"/>
                </a:solidFill>
                <a:latin typeface="Segoe UI"/>
              </a:rPr>
              <a:t>Efficiently manage environments using technologies that support </a:t>
            </a:r>
            <a:r>
              <a:rPr lang="en-US" sz="1800" spc="-50" dirty="0">
                <a:solidFill>
                  <a:srgbClr val="FFFFFF"/>
                </a:solidFill>
                <a:latin typeface="Segoe UI"/>
              </a:rPr>
              <a:t>self-service provisioning in a secure way, in line with your IT governance standards.</a:t>
            </a:r>
          </a:p>
        </p:txBody>
      </p:sp>
      <p:sp>
        <p:nvSpPr>
          <p:cNvPr id="14" name="Text Placeholder 7"/>
          <p:cNvSpPr txBox="1">
            <a:spLocks/>
          </p:cNvSpPr>
          <p:nvPr/>
        </p:nvSpPr>
        <p:spPr>
          <a:xfrm>
            <a:off x="470975" y="3606800"/>
            <a:ext cx="3803904" cy="182615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Font typeface="Arial" pitchFamily="34" charset="0"/>
              <a:buNone/>
            </a:pPr>
            <a:r>
              <a:rPr lang="en-US" sz="1800" spc="-30" dirty="0">
                <a:gradFill>
                  <a:gsLst>
                    <a:gs pos="42478">
                      <a:srgbClr val="FFFFFF"/>
                    </a:gs>
                    <a:gs pos="77000">
                      <a:srgbClr val="FFFFFF"/>
                    </a:gs>
                  </a:gsLst>
                  <a:lin ang="5400000" scaled="0"/>
                </a:gradFill>
                <a:latin typeface="Segoe UI"/>
              </a:rPr>
              <a:t>Speed up and increase traceability </a:t>
            </a:r>
            <a:r>
              <a:rPr lang="en-US" sz="1800" spc="20" dirty="0">
                <a:gradFill>
                  <a:gsLst>
                    <a:gs pos="42478">
                      <a:srgbClr val="FFFFFF"/>
                    </a:gs>
                    <a:gs pos="77000">
                      <a:srgbClr val="FFFFFF"/>
                    </a:gs>
                  </a:gsLst>
                  <a:lin ang="5400000" scaled="0"/>
                </a:gradFill>
                <a:latin typeface="Segoe UI"/>
              </a:rPr>
              <a:t>of each release by empowering </a:t>
            </a:r>
            <a:r>
              <a:rPr lang="en-US" sz="1800" dirty="0">
                <a:gradFill>
                  <a:gsLst>
                    <a:gs pos="42478">
                      <a:srgbClr val="FFFFFF"/>
                    </a:gs>
                    <a:gs pos="77000">
                      <a:srgbClr val="FFFFFF"/>
                    </a:gs>
                  </a:gsLst>
                  <a:lin ang="5400000" scaled="0"/>
                </a:gradFill>
                <a:latin typeface="Segoe UI"/>
              </a:rPr>
              <a:t>your development and operations </a:t>
            </a:r>
            <a:r>
              <a:rPr lang="en-US" sz="1800" spc="-40" dirty="0">
                <a:gradFill>
                  <a:gsLst>
                    <a:gs pos="42478">
                      <a:srgbClr val="FFFFFF"/>
                    </a:gs>
                    <a:gs pos="77000">
                      <a:srgbClr val="FFFFFF"/>
                    </a:gs>
                  </a:gsLst>
                  <a:lin ang="5400000" scaled="0"/>
                </a:gradFill>
                <a:latin typeface="Segoe UI"/>
              </a:rPr>
              <a:t>teams with advanced collaboration </a:t>
            </a:r>
            <a:r>
              <a:rPr lang="en-US" sz="1800" dirty="0">
                <a:gradFill>
                  <a:gsLst>
                    <a:gs pos="42478">
                      <a:srgbClr val="FFFFFF"/>
                    </a:gs>
                    <a:gs pos="77000">
                      <a:srgbClr val="FFFFFF"/>
                    </a:gs>
                  </a:gsLst>
                  <a:lin ang="5400000" scaled="0"/>
                </a:gradFill>
                <a:latin typeface="Segoe UI"/>
              </a:rPr>
              <a:t>and automation tools. </a:t>
            </a:r>
          </a:p>
        </p:txBody>
      </p:sp>
      <p:pic>
        <p:nvPicPr>
          <p:cNvPr id="15" name="Picture 14" descr="ShortenCycles.png"/>
          <p:cNvPicPr>
            <a:picLocks noChangeAspect="1"/>
          </p:cNvPicPr>
          <p:nvPr/>
        </p:nvPicPr>
        <p:blipFill rotWithShape="1">
          <a:blip r:embed="rId2">
            <a:extLst>
              <a:ext uri="{28A0092B-C50C-407E-A947-70E740481C1C}">
                <a14:useLocalDpi xmlns:a14="http://schemas.microsoft.com/office/drawing/2010/main" val="0"/>
              </a:ext>
            </a:extLst>
          </a:blip>
          <a:srcRect l="17557" t="9981" r="20811" b="14403"/>
          <a:stretch/>
        </p:blipFill>
        <p:spPr>
          <a:xfrm>
            <a:off x="1825749" y="1507173"/>
            <a:ext cx="1056671" cy="1001779"/>
          </a:xfrm>
          <a:prstGeom prst="rect">
            <a:avLst/>
          </a:prstGeom>
        </p:spPr>
      </p:pic>
      <p:grpSp>
        <p:nvGrpSpPr>
          <p:cNvPr id="16" name="Group 15"/>
          <p:cNvGrpSpPr/>
          <p:nvPr/>
        </p:nvGrpSpPr>
        <p:grpSpPr>
          <a:xfrm>
            <a:off x="5847540" y="1508973"/>
            <a:ext cx="802745" cy="998179"/>
            <a:chOff x="9223030" y="-2441251"/>
            <a:chExt cx="2184644" cy="3706781"/>
          </a:xfrm>
        </p:grpSpPr>
        <p:sp>
          <p:nvSpPr>
            <p:cNvPr id="17" name="Rectangle 16"/>
            <p:cNvSpPr>
              <a:spLocks noChangeArrowheads="1"/>
            </p:cNvSpPr>
            <p:nvPr/>
          </p:nvSpPr>
          <p:spPr bwMode="auto">
            <a:xfrm>
              <a:off x="10619431" y="-1741245"/>
              <a:ext cx="664250" cy="596629"/>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18" name="Rectangle 17"/>
            <p:cNvSpPr>
              <a:spLocks noChangeArrowheads="1"/>
            </p:cNvSpPr>
            <p:nvPr/>
          </p:nvSpPr>
          <p:spPr bwMode="auto">
            <a:xfrm>
              <a:off x="9223030" y="-1144616"/>
              <a:ext cx="2184644" cy="100423"/>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19" name="Rectangle 18"/>
            <p:cNvSpPr>
              <a:spLocks noChangeArrowheads="1"/>
            </p:cNvSpPr>
            <p:nvPr/>
          </p:nvSpPr>
          <p:spPr bwMode="auto">
            <a:xfrm>
              <a:off x="9347024" y="-1044193"/>
              <a:ext cx="1936657" cy="106330"/>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20" name="Rectangle 19"/>
            <p:cNvSpPr>
              <a:spLocks noChangeArrowheads="1"/>
            </p:cNvSpPr>
            <p:nvPr/>
          </p:nvSpPr>
          <p:spPr bwMode="auto">
            <a:xfrm>
              <a:off x="9223030" y="-72455"/>
              <a:ext cx="2184644" cy="100423"/>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21" name="Rectangle 20"/>
            <p:cNvSpPr>
              <a:spLocks noChangeArrowheads="1"/>
            </p:cNvSpPr>
            <p:nvPr/>
          </p:nvSpPr>
          <p:spPr bwMode="auto">
            <a:xfrm>
              <a:off x="9347024" y="22060"/>
              <a:ext cx="1936657" cy="106330"/>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22" name="Rectangle 21"/>
            <p:cNvSpPr>
              <a:spLocks noChangeArrowheads="1"/>
            </p:cNvSpPr>
            <p:nvPr/>
          </p:nvSpPr>
          <p:spPr bwMode="auto">
            <a:xfrm>
              <a:off x="9583201" y="999705"/>
              <a:ext cx="1464302" cy="94516"/>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23" name="Rectangle 22"/>
            <p:cNvSpPr>
              <a:spLocks noChangeArrowheads="1"/>
            </p:cNvSpPr>
            <p:nvPr/>
          </p:nvSpPr>
          <p:spPr bwMode="auto">
            <a:xfrm>
              <a:off x="9707195" y="1094221"/>
              <a:ext cx="1219267" cy="171309"/>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24" name="Rectangle 23"/>
            <p:cNvSpPr>
              <a:spLocks noChangeArrowheads="1"/>
            </p:cNvSpPr>
            <p:nvPr/>
          </p:nvSpPr>
          <p:spPr bwMode="auto">
            <a:xfrm>
              <a:off x="9854806" y="-937863"/>
              <a:ext cx="1428875" cy="865408"/>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25" name="Freeform 63"/>
            <p:cNvSpPr>
              <a:spLocks/>
            </p:cNvSpPr>
            <p:nvPr/>
          </p:nvSpPr>
          <p:spPr bwMode="auto">
            <a:xfrm>
              <a:off x="9854806" y="128390"/>
              <a:ext cx="1428875" cy="871315"/>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26" name="Rectangle 25"/>
            <p:cNvSpPr>
              <a:spLocks noChangeArrowheads="1"/>
            </p:cNvSpPr>
            <p:nvPr/>
          </p:nvSpPr>
          <p:spPr bwMode="auto">
            <a:xfrm>
              <a:off x="9347024" y="-937863"/>
              <a:ext cx="507782" cy="86540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27" name="Rectangle 26"/>
            <p:cNvSpPr>
              <a:spLocks noChangeArrowheads="1"/>
            </p:cNvSpPr>
            <p:nvPr/>
          </p:nvSpPr>
          <p:spPr bwMode="auto">
            <a:xfrm>
              <a:off x="10023082" y="-607059"/>
              <a:ext cx="507782" cy="209706"/>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dirty="0">
                  <a:solidFill>
                    <a:srgbClr val="000000"/>
                  </a:solidFill>
                  <a:latin typeface="Cambria"/>
                  <a:ea typeface="Times New Roman"/>
                  <a:cs typeface="Times New Roman"/>
                </a:rPr>
                <a:t> </a:t>
              </a:r>
              <a:endParaRPr lang="en-US" sz="1200" kern="0" dirty="0">
                <a:solidFill>
                  <a:srgbClr val="000000"/>
                </a:solidFill>
                <a:latin typeface="Cambria"/>
                <a:ea typeface="ＭＳ 明朝"/>
                <a:cs typeface="Times New Roman"/>
              </a:endParaRPr>
            </a:p>
          </p:txBody>
        </p:sp>
        <p:sp>
          <p:nvSpPr>
            <p:cNvPr id="28" name="Freeform 66"/>
            <p:cNvSpPr>
              <a:spLocks/>
            </p:cNvSpPr>
            <p:nvPr/>
          </p:nvSpPr>
          <p:spPr bwMode="auto">
            <a:xfrm>
              <a:off x="9347024" y="128390"/>
              <a:ext cx="507782" cy="871315"/>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29" name="Rectangle 28"/>
            <p:cNvSpPr>
              <a:spLocks noChangeArrowheads="1"/>
            </p:cNvSpPr>
            <p:nvPr/>
          </p:nvSpPr>
          <p:spPr bwMode="auto">
            <a:xfrm>
              <a:off x="9347024" y="-2139983"/>
              <a:ext cx="513686" cy="995367"/>
            </a:xfrm>
            <a:prstGeom prst="rect">
              <a:avLst/>
            </a:prstGeom>
            <a:solidFill>
              <a:srgbClr val="3F3F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30" name="Rectangle 29"/>
            <p:cNvSpPr>
              <a:spLocks noChangeArrowheads="1"/>
            </p:cNvSpPr>
            <p:nvPr/>
          </p:nvSpPr>
          <p:spPr bwMode="auto">
            <a:xfrm>
              <a:off x="10359636" y="-1921415"/>
              <a:ext cx="436929" cy="776799"/>
            </a:xfrm>
            <a:prstGeom prst="rect">
              <a:avLst/>
            </a:prstGeom>
            <a:solidFill>
              <a:srgbClr val="3F3F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31" name="Rectangle 30"/>
            <p:cNvSpPr>
              <a:spLocks noChangeArrowheads="1"/>
            </p:cNvSpPr>
            <p:nvPr/>
          </p:nvSpPr>
          <p:spPr bwMode="auto">
            <a:xfrm>
              <a:off x="10359636" y="-2305385"/>
              <a:ext cx="94471" cy="770892"/>
            </a:xfrm>
            <a:prstGeom prst="rect">
              <a:avLst/>
            </a:prstGeom>
            <a:solidFill>
              <a:srgbClr val="3F3F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32" name="Rectangle 31"/>
            <p:cNvSpPr>
              <a:spLocks noChangeArrowheads="1"/>
            </p:cNvSpPr>
            <p:nvPr/>
          </p:nvSpPr>
          <p:spPr bwMode="auto">
            <a:xfrm>
              <a:off x="9659959" y="-2340828"/>
              <a:ext cx="522543" cy="1196212"/>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33" name="Rectangle 32"/>
            <p:cNvSpPr>
              <a:spLocks noChangeArrowheads="1"/>
            </p:cNvSpPr>
            <p:nvPr/>
          </p:nvSpPr>
          <p:spPr bwMode="auto">
            <a:xfrm>
              <a:off x="10028987" y="-2441251"/>
              <a:ext cx="330649" cy="1296635"/>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sp>
          <p:nvSpPr>
            <p:cNvPr id="34" name="Rectangle 33"/>
            <p:cNvSpPr>
              <a:spLocks noChangeArrowheads="1"/>
            </p:cNvSpPr>
            <p:nvPr/>
          </p:nvSpPr>
          <p:spPr bwMode="auto">
            <a:xfrm>
              <a:off x="9860710" y="-2021838"/>
              <a:ext cx="286365" cy="877222"/>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68">
                <a:defRPr/>
              </a:pPr>
              <a:r>
                <a:rPr lang="en-US" sz="1200" kern="0">
                  <a:solidFill>
                    <a:srgbClr val="000000"/>
                  </a:solidFill>
                  <a:latin typeface="Cambria"/>
                  <a:ea typeface="Times New Roman"/>
                  <a:cs typeface="Times New Roman"/>
                </a:rPr>
                <a:t> </a:t>
              </a:r>
              <a:endParaRPr lang="en-US" sz="1200" kern="0">
                <a:solidFill>
                  <a:srgbClr val="000000"/>
                </a:solidFill>
                <a:latin typeface="Cambria"/>
                <a:ea typeface="ＭＳ 明朝"/>
                <a:cs typeface="Times New Roman"/>
              </a:endParaRPr>
            </a:p>
          </p:txBody>
        </p:sp>
      </p:grpSp>
      <p:pic>
        <p:nvPicPr>
          <p:cNvPr id="35" name="Picture 34" descr="ProcessMachine.png"/>
          <p:cNvPicPr>
            <a:picLocks noChangeAspect="1"/>
          </p:cNvPicPr>
          <p:nvPr/>
        </p:nvPicPr>
        <p:blipFill rotWithShape="1">
          <a:blip r:embed="rId3">
            <a:extLst>
              <a:ext uri="{28A0092B-C50C-407E-A947-70E740481C1C}">
                <a14:useLocalDpi xmlns:a14="http://schemas.microsoft.com/office/drawing/2010/main" val="0"/>
              </a:ext>
            </a:extLst>
          </a:blip>
          <a:srcRect l="12194" t="7355" r="5953" b="9612"/>
          <a:stretch/>
        </p:blipFill>
        <p:spPr>
          <a:xfrm>
            <a:off x="9534940" y="1544095"/>
            <a:ext cx="1183797" cy="927934"/>
          </a:xfrm>
          <a:prstGeom prst="rect">
            <a:avLst/>
          </a:prstGeom>
        </p:spPr>
      </p:pic>
    </p:spTree>
    <p:extLst>
      <p:ext uri="{BB962C8B-B14F-4D97-AF65-F5344CB8AC3E}">
        <p14:creationId xmlns:p14="http://schemas.microsoft.com/office/powerpoint/2010/main" val="2534453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habits and practices</a:t>
            </a:r>
          </a:p>
        </p:txBody>
      </p:sp>
      <p:grpSp>
        <p:nvGrpSpPr>
          <p:cNvPr id="3" name="Group 2"/>
          <p:cNvGrpSpPr/>
          <p:nvPr/>
        </p:nvGrpSpPr>
        <p:grpSpPr>
          <a:xfrm>
            <a:off x="330210" y="1351581"/>
            <a:ext cx="2753037" cy="2526681"/>
            <a:chOff x="361913" y="1409851"/>
            <a:chExt cx="2253455" cy="2526681"/>
          </a:xfrm>
        </p:grpSpPr>
        <p:cxnSp>
          <p:nvCxnSpPr>
            <p:cNvPr id="4" name="Straight Connector 3"/>
            <p:cNvCxnSpPr/>
            <p:nvPr/>
          </p:nvCxnSpPr>
          <p:spPr>
            <a:xfrm flipV="1">
              <a:off x="1002520" y="3032545"/>
              <a:ext cx="0" cy="903987"/>
            </a:xfrm>
            <a:prstGeom prst="line">
              <a:avLst/>
            </a:prstGeom>
            <a:noFill/>
            <a:ln w="6350" cap="flat" cmpd="sng" algn="ctr">
              <a:solidFill>
                <a:srgbClr val="6B2A7A"/>
              </a:solidFill>
              <a:prstDash val="solid"/>
              <a:miter lim="800000"/>
            </a:ln>
            <a:effectLst/>
          </p:spPr>
        </p:cxnSp>
        <p:cxnSp>
          <p:nvCxnSpPr>
            <p:cNvPr id="5" name="Straight Connector 4"/>
            <p:cNvCxnSpPr/>
            <p:nvPr/>
          </p:nvCxnSpPr>
          <p:spPr>
            <a:xfrm>
              <a:off x="378797" y="3022132"/>
              <a:ext cx="1728313" cy="0"/>
            </a:xfrm>
            <a:prstGeom prst="line">
              <a:avLst/>
            </a:prstGeom>
            <a:noFill/>
            <a:ln w="6350" cap="flat" cmpd="sng" algn="ctr">
              <a:solidFill>
                <a:srgbClr val="6B2A7A"/>
              </a:solidFill>
              <a:prstDash val="solid"/>
              <a:miter lim="800000"/>
            </a:ln>
            <a:effectLst/>
          </p:spPr>
        </p:cxnSp>
        <p:sp>
          <p:nvSpPr>
            <p:cNvPr id="6" name="Rectangle 5"/>
            <p:cNvSpPr/>
            <p:nvPr/>
          </p:nvSpPr>
          <p:spPr>
            <a:xfrm flipH="1">
              <a:off x="361913" y="1409851"/>
              <a:ext cx="2253455" cy="1913152"/>
            </a:xfrm>
            <a:prstGeom prst="rect">
              <a:avLst/>
            </a:prstGeom>
          </p:spPr>
          <p:txBody>
            <a:bodyPr wrap="square">
              <a:spAutoFit/>
            </a:bodyPr>
            <a:lstStyle/>
            <a:p>
              <a:pPr defTabSz="914400">
                <a:lnSpc>
                  <a:spcPct val="150000"/>
                </a:lnSpc>
              </a:pPr>
              <a:r>
                <a:rPr lang="de-DE" sz="1100" b="1" kern="0" spc="200" dirty="0">
                  <a:solidFill>
                    <a:srgbClr val="682A7A"/>
                  </a:solidFill>
                  <a:cs typeface="Arial" pitchFamily="34" charset="0"/>
                </a:rPr>
                <a:t>PRACTICES</a:t>
              </a:r>
              <a:endParaRPr lang="en-US" sz="1600" dirty="0">
                <a:solidFill>
                  <a:srgbClr val="682A7A"/>
                </a:solidFill>
                <a:ea typeface="Calibri" panose="020F0502020204030204" pitchFamily="34" charset="0"/>
                <a:cs typeface="Arial" panose="020B0604020202020204" pitchFamily="34" charset="0"/>
              </a:endParaRPr>
            </a:p>
            <a:p>
              <a:pPr defTabSz="914400">
                <a:lnSpc>
                  <a:spcPct val="130000"/>
                </a:lnSpc>
              </a:pPr>
              <a:r>
                <a:rPr lang="en-US" sz="1600" dirty="0">
                  <a:ea typeface="Calibri" panose="020F0502020204030204" pitchFamily="34" charset="0"/>
                  <a:cs typeface="Arial" panose="020B0604020202020204" pitchFamily="34" charset="0"/>
                </a:rPr>
                <a:t>Automated Testing</a:t>
              </a:r>
            </a:p>
            <a:p>
              <a:pPr defTabSz="914400">
                <a:lnSpc>
                  <a:spcPct val="130000"/>
                </a:lnSpc>
              </a:pPr>
              <a:r>
                <a:rPr lang="en-US" sz="1600" dirty="0">
                  <a:ea typeface="Calibri" panose="020F0502020204030204" pitchFamily="34" charset="0"/>
                  <a:cs typeface="Arial" panose="020B0604020202020204" pitchFamily="34" charset="0"/>
                </a:rPr>
                <a:t>Continuous Integration</a:t>
              </a:r>
            </a:p>
            <a:p>
              <a:pPr defTabSz="914400">
                <a:lnSpc>
                  <a:spcPct val="130000"/>
                </a:lnSpc>
              </a:pPr>
              <a:r>
                <a:rPr lang="en-US" sz="1600" dirty="0">
                  <a:ea typeface="Calibri" panose="020F0502020204030204" pitchFamily="34" charset="0"/>
                  <a:cs typeface="Arial" panose="020B0604020202020204" pitchFamily="34" charset="0"/>
                </a:rPr>
                <a:t>Continuous Deployment</a:t>
              </a:r>
            </a:p>
            <a:p>
              <a:pPr defTabSz="914400">
                <a:lnSpc>
                  <a:spcPct val="130000"/>
                </a:lnSpc>
              </a:pPr>
              <a:r>
                <a:rPr lang="en-US" sz="1600" dirty="0">
                  <a:ea typeface="Calibri" panose="020F0502020204030204" pitchFamily="34" charset="0"/>
                  <a:cs typeface="Arial" panose="020B0604020202020204" pitchFamily="34" charset="0"/>
                </a:rPr>
                <a:t>Release Management</a:t>
              </a:r>
            </a:p>
          </p:txBody>
        </p:sp>
      </p:grpSp>
      <p:sp>
        <p:nvSpPr>
          <p:cNvPr id="7" name="Rectangle 6"/>
          <p:cNvSpPr/>
          <p:nvPr/>
        </p:nvSpPr>
        <p:spPr>
          <a:xfrm flipH="1">
            <a:off x="2093000" y="5676916"/>
            <a:ext cx="2253455" cy="332399"/>
          </a:xfrm>
          <a:prstGeom prst="rect">
            <a:avLst/>
          </a:prstGeom>
        </p:spPr>
        <p:txBody>
          <a:bodyPr wrap="square">
            <a:spAutoFit/>
          </a:bodyPr>
          <a:lstStyle/>
          <a:p>
            <a:pPr defTabSz="914400">
              <a:lnSpc>
                <a:spcPct val="130000"/>
              </a:lnSpc>
            </a:pPr>
            <a:endParaRPr lang="en-US" sz="1200" dirty="0">
              <a:solidFill>
                <a:srgbClr val="FFFFFF"/>
              </a:solidFill>
              <a:ea typeface="Calibri" panose="020F0502020204030204" pitchFamily="34" charset="0"/>
              <a:cs typeface="Arial" panose="020B0604020202020204" pitchFamily="34" charset="0"/>
            </a:endParaRPr>
          </a:p>
        </p:txBody>
      </p:sp>
      <p:grpSp>
        <p:nvGrpSpPr>
          <p:cNvPr id="8" name="Group 7"/>
          <p:cNvGrpSpPr/>
          <p:nvPr/>
        </p:nvGrpSpPr>
        <p:grpSpPr>
          <a:xfrm>
            <a:off x="3875376" y="1363662"/>
            <a:ext cx="2253455" cy="2514600"/>
            <a:chOff x="3907078" y="1704954"/>
            <a:chExt cx="2253455" cy="2514600"/>
          </a:xfrm>
        </p:grpSpPr>
        <p:cxnSp>
          <p:nvCxnSpPr>
            <p:cNvPr id="9" name="Straight Connector 8"/>
            <p:cNvCxnSpPr/>
            <p:nvPr/>
          </p:nvCxnSpPr>
          <p:spPr>
            <a:xfrm flipV="1">
              <a:off x="4743490" y="3315567"/>
              <a:ext cx="0" cy="903987"/>
            </a:xfrm>
            <a:prstGeom prst="line">
              <a:avLst/>
            </a:prstGeom>
            <a:noFill/>
            <a:ln w="6350" cap="flat" cmpd="sng" algn="ctr">
              <a:solidFill>
                <a:srgbClr val="6B2A7A"/>
              </a:solidFill>
              <a:prstDash val="solid"/>
              <a:miter lim="800000"/>
            </a:ln>
            <a:effectLst/>
          </p:spPr>
        </p:cxnSp>
        <p:cxnSp>
          <p:nvCxnSpPr>
            <p:cNvPr id="10" name="Straight Connector 9"/>
            <p:cNvCxnSpPr/>
            <p:nvPr/>
          </p:nvCxnSpPr>
          <p:spPr>
            <a:xfrm>
              <a:off x="3952185" y="3305154"/>
              <a:ext cx="1983517" cy="0"/>
            </a:xfrm>
            <a:prstGeom prst="line">
              <a:avLst/>
            </a:prstGeom>
            <a:noFill/>
            <a:ln w="6350" cap="flat" cmpd="sng" algn="ctr">
              <a:solidFill>
                <a:srgbClr val="6B2A7A"/>
              </a:solidFill>
              <a:prstDash val="solid"/>
              <a:miter lim="800000"/>
            </a:ln>
            <a:effectLst/>
          </p:spPr>
        </p:cxnSp>
        <p:sp>
          <p:nvSpPr>
            <p:cNvPr id="11" name="Rectangle 10"/>
            <p:cNvSpPr/>
            <p:nvPr/>
          </p:nvSpPr>
          <p:spPr>
            <a:xfrm flipH="1">
              <a:off x="3907078" y="1704954"/>
              <a:ext cx="2253455" cy="1593065"/>
            </a:xfrm>
            <a:prstGeom prst="rect">
              <a:avLst/>
            </a:prstGeom>
          </p:spPr>
          <p:txBody>
            <a:bodyPr wrap="square">
              <a:spAutoFit/>
            </a:bodyPr>
            <a:lstStyle/>
            <a:p>
              <a:pPr defTabSz="914400">
                <a:lnSpc>
                  <a:spcPct val="150000"/>
                </a:lnSpc>
              </a:pPr>
              <a:r>
                <a:rPr lang="de-DE" sz="1100" b="1" kern="0" spc="200" dirty="0">
                  <a:solidFill>
                    <a:srgbClr val="682A7A"/>
                  </a:solidFill>
                  <a:cs typeface="Arial" pitchFamily="34" charset="0"/>
                </a:rPr>
                <a:t>PRACTICES</a:t>
              </a:r>
              <a:endParaRPr lang="en-US" sz="1600" dirty="0">
                <a:solidFill>
                  <a:srgbClr val="682A7A"/>
                </a:solidFill>
                <a:ea typeface="Calibri" panose="020F0502020204030204" pitchFamily="34" charset="0"/>
                <a:cs typeface="Arial" panose="020B0604020202020204" pitchFamily="34" charset="0"/>
              </a:endParaRPr>
            </a:p>
            <a:p>
              <a:pPr defTabSz="914400">
                <a:lnSpc>
                  <a:spcPct val="130000"/>
                </a:lnSpc>
              </a:pPr>
              <a:r>
                <a:rPr lang="en-US" sz="1600" dirty="0">
                  <a:ea typeface="Calibri" panose="020F0502020204030204" pitchFamily="34" charset="0"/>
                  <a:cs typeface="Arial" panose="020B0604020202020204" pitchFamily="34" charset="0"/>
                </a:rPr>
                <a:t>Usage Monitoring</a:t>
              </a:r>
            </a:p>
            <a:p>
              <a:pPr defTabSz="914400">
                <a:lnSpc>
                  <a:spcPct val="130000"/>
                </a:lnSpc>
              </a:pPr>
              <a:r>
                <a:rPr lang="en-US" sz="1600" dirty="0">
                  <a:ea typeface="Calibri" panose="020F0502020204030204" pitchFamily="34" charset="0"/>
                  <a:cs typeface="Arial" panose="020B0604020202020204" pitchFamily="34" charset="0"/>
                </a:rPr>
                <a:t>Telemetry Collection</a:t>
              </a:r>
              <a:br>
                <a:rPr lang="en-US" sz="1600" dirty="0">
                  <a:ea typeface="Calibri" panose="020F0502020204030204" pitchFamily="34" charset="0"/>
                  <a:cs typeface="Arial" panose="020B0604020202020204" pitchFamily="34" charset="0"/>
                </a:rPr>
              </a:br>
              <a:r>
                <a:rPr lang="en-US" sz="1600" dirty="0">
                  <a:ea typeface="Calibri" panose="020F0502020204030204" pitchFamily="34" charset="0"/>
                  <a:cs typeface="Arial" panose="020B0604020202020204" pitchFamily="34" charset="0"/>
                </a:rPr>
                <a:t>Testing in Production</a:t>
              </a:r>
            </a:p>
            <a:p>
              <a:pPr defTabSz="914400">
                <a:lnSpc>
                  <a:spcPct val="130000"/>
                </a:lnSpc>
              </a:pPr>
              <a:r>
                <a:rPr lang="en-US" sz="1600" dirty="0">
                  <a:ea typeface="Calibri" panose="020F0502020204030204" pitchFamily="34" charset="0"/>
                  <a:cs typeface="Arial" panose="020B0604020202020204" pitchFamily="34" charset="0"/>
                </a:rPr>
                <a:t>Stakeholder Feedback</a:t>
              </a:r>
            </a:p>
          </p:txBody>
        </p:sp>
      </p:grpSp>
      <p:grpSp>
        <p:nvGrpSpPr>
          <p:cNvPr id="12" name="Group 11"/>
          <p:cNvGrpSpPr/>
          <p:nvPr/>
        </p:nvGrpSpPr>
        <p:grpSpPr>
          <a:xfrm>
            <a:off x="5700284" y="4106862"/>
            <a:ext cx="2253455" cy="2843838"/>
            <a:chOff x="5731986" y="4275818"/>
            <a:chExt cx="2253455" cy="2843838"/>
          </a:xfrm>
        </p:grpSpPr>
        <p:cxnSp>
          <p:nvCxnSpPr>
            <p:cNvPr id="13" name="Straight Connector 12"/>
            <p:cNvCxnSpPr/>
            <p:nvPr/>
          </p:nvCxnSpPr>
          <p:spPr>
            <a:xfrm>
              <a:off x="6523291" y="4275818"/>
              <a:ext cx="0" cy="903987"/>
            </a:xfrm>
            <a:prstGeom prst="line">
              <a:avLst/>
            </a:prstGeom>
            <a:noFill/>
            <a:ln w="6350" cap="flat" cmpd="sng" algn="ctr">
              <a:solidFill>
                <a:srgbClr val="6B2A7A"/>
              </a:solidFill>
              <a:prstDash val="solid"/>
              <a:miter lim="800000"/>
            </a:ln>
            <a:effectLst/>
          </p:spPr>
        </p:cxnSp>
        <p:cxnSp>
          <p:nvCxnSpPr>
            <p:cNvPr id="14" name="Straight Connector 13"/>
            <p:cNvCxnSpPr/>
            <p:nvPr/>
          </p:nvCxnSpPr>
          <p:spPr>
            <a:xfrm flipV="1">
              <a:off x="5731986" y="5179805"/>
              <a:ext cx="1983517" cy="0"/>
            </a:xfrm>
            <a:prstGeom prst="line">
              <a:avLst/>
            </a:prstGeom>
            <a:noFill/>
            <a:ln w="6350" cap="flat" cmpd="sng" algn="ctr">
              <a:solidFill>
                <a:srgbClr val="6B2A7A"/>
              </a:solidFill>
              <a:prstDash val="solid"/>
              <a:miter lim="800000"/>
            </a:ln>
            <a:effectLst/>
          </p:spPr>
        </p:cxnSp>
        <p:sp>
          <p:nvSpPr>
            <p:cNvPr id="15" name="Rectangle 14"/>
            <p:cNvSpPr/>
            <p:nvPr/>
          </p:nvSpPr>
          <p:spPr>
            <a:xfrm flipH="1">
              <a:off x="5731986" y="5206504"/>
              <a:ext cx="2253455" cy="1913152"/>
            </a:xfrm>
            <a:prstGeom prst="rect">
              <a:avLst/>
            </a:prstGeom>
          </p:spPr>
          <p:txBody>
            <a:bodyPr wrap="square">
              <a:spAutoFit/>
            </a:bodyPr>
            <a:lstStyle/>
            <a:p>
              <a:pPr defTabSz="914400">
                <a:lnSpc>
                  <a:spcPct val="150000"/>
                </a:lnSpc>
              </a:pPr>
              <a:r>
                <a:rPr lang="de-DE" sz="1100" b="1" kern="0" spc="200" dirty="0">
                  <a:solidFill>
                    <a:srgbClr val="682A7A"/>
                  </a:solidFill>
                  <a:cs typeface="Arial" pitchFamily="34" charset="0"/>
                </a:rPr>
                <a:t>PRACTICES</a:t>
              </a:r>
              <a:endParaRPr lang="en-US" sz="1600" dirty="0">
                <a:solidFill>
                  <a:srgbClr val="682A7A"/>
                </a:solidFill>
                <a:ea typeface="Calibri" panose="020F0502020204030204" pitchFamily="34" charset="0"/>
                <a:cs typeface="Arial" panose="020B0604020202020204" pitchFamily="34" charset="0"/>
              </a:endParaRPr>
            </a:p>
            <a:p>
              <a:pPr defTabSz="914400">
                <a:lnSpc>
                  <a:spcPct val="130000"/>
                </a:lnSpc>
              </a:pPr>
              <a:r>
                <a:rPr lang="en-US" sz="1600" dirty="0">
                  <a:ea typeface="Calibri" panose="020F0502020204030204" pitchFamily="34" charset="0"/>
                  <a:cs typeface="Arial" panose="020B0604020202020204" pitchFamily="34" charset="0"/>
                </a:rPr>
                <a:t>Testing in Production</a:t>
              </a:r>
            </a:p>
            <a:p>
              <a:pPr defTabSz="914400">
                <a:lnSpc>
                  <a:spcPct val="130000"/>
                </a:lnSpc>
              </a:pPr>
              <a:r>
                <a:rPr lang="en-US" sz="1600" dirty="0">
                  <a:ea typeface="Calibri" panose="020F0502020204030204" pitchFamily="34" charset="0"/>
                  <a:cs typeface="Arial" panose="020B0604020202020204" pitchFamily="34" charset="0"/>
                </a:rPr>
                <a:t>Usage Monitoring</a:t>
              </a:r>
            </a:p>
            <a:p>
              <a:pPr defTabSz="914400">
                <a:lnSpc>
                  <a:spcPct val="130000"/>
                </a:lnSpc>
              </a:pPr>
              <a:r>
                <a:rPr lang="en-US" sz="1600" dirty="0">
                  <a:ea typeface="Calibri" panose="020F0502020204030204" pitchFamily="34" charset="0"/>
                  <a:cs typeface="Arial" panose="020B0604020202020204" pitchFamily="34" charset="0"/>
                </a:rPr>
                <a:t>User Telemetry</a:t>
              </a:r>
            </a:p>
            <a:p>
              <a:pPr defTabSz="914400">
                <a:lnSpc>
                  <a:spcPct val="130000"/>
                </a:lnSpc>
              </a:pPr>
              <a:r>
                <a:rPr lang="en-US" sz="1600" dirty="0">
                  <a:ea typeface="Calibri" panose="020F0502020204030204" pitchFamily="34" charset="0"/>
                  <a:cs typeface="Arial" panose="020B0604020202020204" pitchFamily="34" charset="0"/>
                </a:rPr>
                <a:t>Stakeholder feedback</a:t>
              </a:r>
            </a:p>
            <a:p>
              <a:pPr defTabSz="914400">
                <a:lnSpc>
                  <a:spcPct val="130000"/>
                </a:lnSpc>
              </a:pPr>
              <a:r>
                <a:rPr lang="en-US" sz="1600" dirty="0">
                  <a:ea typeface="Calibri" panose="020F0502020204030204" pitchFamily="34" charset="0"/>
                  <a:cs typeface="Arial" panose="020B0604020202020204" pitchFamily="34" charset="0"/>
                </a:rPr>
                <a:t>Feature flags </a:t>
              </a:r>
            </a:p>
          </p:txBody>
        </p:sp>
      </p:grpSp>
      <p:grpSp>
        <p:nvGrpSpPr>
          <p:cNvPr id="16" name="Group 15"/>
          <p:cNvGrpSpPr/>
          <p:nvPr/>
        </p:nvGrpSpPr>
        <p:grpSpPr>
          <a:xfrm>
            <a:off x="7243444" y="1363662"/>
            <a:ext cx="2253455" cy="2514600"/>
            <a:chOff x="7325948" y="1976641"/>
            <a:chExt cx="2253455" cy="2514600"/>
          </a:xfrm>
        </p:grpSpPr>
        <p:cxnSp>
          <p:nvCxnSpPr>
            <p:cNvPr id="17" name="Straight Connector 16"/>
            <p:cNvCxnSpPr/>
            <p:nvPr/>
          </p:nvCxnSpPr>
          <p:spPr>
            <a:xfrm flipV="1">
              <a:off x="8148885" y="3587254"/>
              <a:ext cx="0" cy="903987"/>
            </a:xfrm>
            <a:prstGeom prst="line">
              <a:avLst/>
            </a:prstGeom>
            <a:noFill/>
            <a:ln w="6350" cap="flat" cmpd="sng" algn="ctr">
              <a:solidFill>
                <a:srgbClr val="6B2A7A"/>
              </a:solidFill>
              <a:prstDash val="solid"/>
              <a:miter lim="800000"/>
            </a:ln>
            <a:effectLst/>
          </p:spPr>
        </p:cxnSp>
        <p:cxnSp>
          <p:nvCxnSpPr>
            <p:cNvPr id="18" name="Straight Connector 17"/>
            <p:cNvCxnSpPr/>
            <p:nvPr/>
          </p:nvCxnSpPr>
          <p:spPr>
            <a:xfrm>
              <a:off x="7334430" y="3576841"/>
              <a:ext cx="1983517" cy="0"/>
            </a:xfrm>
            <a:prstGeom prst="line">
              <a:avLst/>
            </a:prstGeom>
            <a:noFill/>
            <a:ln w="6350" cap="flat" cmpd="sng" algn="ctr">
              <a:solidFill>
                <a:srgbClr val="6B2A7A"/>
              </a:solidFill>
              <a:prstDash val="solid"/>
              <a:miter lim="800000"/>
            </a:ln>
            <a:effectLst/>
          </p:spPr>
        </p:cxnSp>
        <p:sp>
          <p:nvSpPr>
            <p:cNvPr id="19" name="Rectangle 18"/>
            <p:cNvSpPr/>
            <p:nvPr/>
          </p:nvSpPr>
          <p:spPr>
            <a:xfrm flipH="1">
              <a:off x="7325948" y="1976641"/>
              <a:ext cx="2253455" cy="1593065"/>
            </a:xfrm>
            <a:prstGeom prst="rect">
              <a:avLst/>
            </a:prstGeom>
          </p:spPr>
          <p:txBody>
            <a:bodyPr wrap="square">
              <a:spAutoFit/>
            </a:bodyPr>
            <a:lstStyle/>
            <a:p>
              <a:pPr defTabSz="914400">
                <a:lnSpc>
                  <a:spcPct val="150000"/>
                </a:lnSpc>
              </a:pPr>
              <a:r>
                <a:rPr lang="de-DE" sz="1100" b="1" kern="0" spc="200" dirty="0">
                  <a:solidFill>
                    <a:srgbClr val="682A7A"/>
                  </a:solidFill>
                  <a:cs typeface="Arial" pitchFamily="34" charset="0"/>
                </a:rPr>
                <a:t>PRACTICES</a:t>
              </a:r>
              <a:endParaRPr lang="en-US" sz="1600" dirty="0">
                <a:solidFill>
                  <a:srgbClr val="682A7A"/>
                </a:solidFill>
                <a:ea typeface="Calibri" panose="020F0502020204030204" pitchFamily="34" charset="0"/>
                <a:cs typeface="Arial" panose="020B0604020202020204" pitchFamily="34" charset="0"/>
              </a:endParaRPr>
            </a:p>
            <a:p>
              <a:pPr defTabSz="914400">
                <a:lnSpc>
                  <a:spcPct val="130000"/>
                </a:lnSpc>
              </a:pPr>
              <a:r>
                <a:rPr lang="en-US" sz="1600" dirty="0">
                  <a:ea typeface="Calibri" panose="020F0502020204030204" pitchFamily="34" charset="0"/>
                  <a:cs typeface="Arial" panose="020B0604020202020204" pitchFamily="34" charset="0"/>
                </a:rPr>
                <a:t>Code Reviews</a:t>
              </a:r>
            </a:p>
            <a:p>
              <a:pPr defTabSz="914400">
                <a:lnSpc>
                  <a:spcPct val="130000"/>
                </a:lnSpc>
              </a:pPr>
              <a:r>
                <a:rPr lang="en-US" sz="1600" dirty="0">
                  <a:ea typeface="Calibri" panose="020F0502020204030204" pitchFamily="34" charset="0"/>
                  <a:cs typeface="Arial" panose="020B0604020202020204" pitchFamily="34" charset="0"/>
                </a:rPr>
                <a:t>Automated Testing</a:t>
              </a:r>
            </a:p>
            <a:p>
              <a:pPr defTabSz="914400">
                <a:lnSpc>
                  <a:spcPct val="130000"/>
                </a:lnSpc>
              </a:pPr>
              <a:r>
                <a:rPr lang="en-US" sz="1600" dirty="0">
                  <a:ea typeface="Calibri" panose="020F0502020204030204" pitchFamily="34" charset="0"/>
                  <a:cs typeface="Arial" panose="020B0604020202020204" pitchFamily="34" charset="0"/>
                </a:rPr>
                <a:t>Continuous Measurement</a:t>
              </a:r>
            </a:p>
          </p:txBody>
        </p:sp>
      </p:grpSp>
      <p:grpSp>
        <p:nvGrpSpPr>
          <p:cNvPr id="20" name="Group 19"/>
          <p:cNvGrpSpPr/>
          <p:nvPr/>
        </p:nvGrpSpPr>
        <p:grpSpPr>
          <a:xfrm>
            <a:off x="8899299" y="4123594"/>
            <a:ext cx="3537176" cy="2881827"/>
            <a:chOff x="8931001" y="4171676"/>
            <a:chExt cx="3074355" cy="2881827"/>
          </a:xfrm>
        </p:grpSpPr>
        <p:cxnSp>
          <p:nvCxnSpPr>
            <p:cNvPr id="21" name="Straight Connector 20"/>
            <p:cNvCxnSpPr/>
            <p:nvPr/>
          </p:nvCxnSpPr>
          <p:spPr>
            <a:xfrm>
              <a:off x="9647305" y="4171676"/>
              <a:ext cx="0" cy="903987"/>
            </a:xfrm>
            <a:prstGeom prst="line">
              <a:avLst/>
            </a:prstGeom>
            <a:noFill/>
            <a:ln w="6350" cap="flat" cmpd="sng" algn="ctr">
              <a:solidFill>
                <a:srgbClr val="6B2A7A"/>
              </a:solidFill>
              <a:prstDash val="solid"/>
              <a:miter lim="800000"/>
            </a:ln>
            <a:effectLst/>
          </p:spPr>
        </p:cxnSp>
        <p:cxnSp>
          <p:nvCxnSpPr>
            <p:cNvPr id="22" name="Straight Connector 21"/>
            <p:cNvCxnSpPr/>
            <p:nvPr/>
          </p:nvCxnSpPr>
          <p:spPr>
            <a:xfrm>
              <a:off x="8931001" y="5075663"/>
              <a:ext cx="2499111" cy="0"/>
            </a:xfrm>
            <a:prstGeom prst="line">
              <a:avLst/>
            </a:prstGeom>
            <a:noFill/>
            <a:ln w="6350" cap="flat" cmpd="sng" algn="ctr">
              <a:solidFill>
                <a:srgbClr val="6B2A7A"/>
              </a:solidFill>
              <a:prstDash val="solid"/>
              <a:miter lim="800000"/>
            </a:ln>
            <a:effectLst/>
          </p:spPr>
        </p:cxnSp>
        <p:sp>
          <p:nvSpPr>
            <p:cNvPr id="23" name="Rectangle 22"/>
            <p:cNvSpPr/>
            <p:nvPr/>
          </p:nvSpPr>
          <p:spPr>
            <a:xfrm flipH="1">
              <a:off x="8931001" y="5106816"/>
              <a:ext cx="3074355" cy="1946687"/>
            </a:xfrm>
            <a:prstGeom prst="rect">
              <a:avLst/>
            </a:prstGeom>
          </p:spPr>
          <p:txBody>
            <a:bodyPr wrap="square">
              <a:spAutoFit/>
            </a:bodyPr>
            <a:lstStyle/>
            <a:p>
              <a:pPr defTabSz="914400">
                <a:lnSpc>
                  <a:spcPct val="150000"/>
                </a:lnSpc>
              </a:pPr>
              <a:r>
                <a:rPr lang="de-DE" sz="1100" b="1" kern="0" spc="200" dirty="0">
                  <a:solidFill>
                    <a:srgbClr val="682A7A"/>
                  </a:solidFill>
                  <a:cs typeface="Arial" pitchFamily="34" charset="0"/>
                </a:rPr>
                <a:t>PRACTICES</a:t>
              </a:r>
              <a:endParaRPr lang="en-US" sz="1600" spc="-70" dirty="0">
                <a:solidFill>
                  <a:srgbClr val="682A7A"/>
                </a:solidFill>
                <a:ea typeface="Calibri" panose="020F0502020204030204" pitchFamily="34" charset="0"/>
                <a:cs typeface="Arial" panose="020B0604020202020204" pitchFamily="34" charset="0"/>
              </a:endParaRPr>
            </a:p>
            <a:p>
              <a:pPr defTabSz="914400">
                <a:lnSpc>
                  <a:spcPct val="130000"/>
                </a:lnSpc>
              </a:pPr>
              <a:r>
                <a:rPr lang="en-US" sz="1600" spc="-70" dirty="0">
                  <a:ea typeface="Calibri" panose="020F0502020204030204" pitchFamily="34" charset="0"/>
                  <a:cs typeface="Arial" panose="020B0604020202020204" pitchFamily="34" charset="0"/>
                </a:rPr>
                <a:t>Application Performance  Management</a:t>
              </a:r>
            </a:p>
            <a:p>
              <a:pPr defTabSz="914400">
                <a:lnSpc>
                  <a:spcPct val="130000"/>
                </a:lnSpc>
              </a:pPr>
              <a:r>
                <a:rPr lang="en-US" sz="1600" dirty="0">
                  <a:ea typeface="Calibri" panose="020F0502020204030204" pitchFamily="34" charset="0"/>
                  <a:cs typeface="Arial" panose="020B0604020202020204" pitchFamily="34" charset="0"/>
                </a:rPr>
                <a:t>Infrastructure as Code</a:t>
              </a:r>
            </a:p>
            <a:p>
              <a:pPr defTabSz="914400">
                <a:lnSpc>
                  <a:spcPct val="130000"/>
                </a:lnSpc>
              </a:pPr>
              <a:r>
                <a:rPr lang="en-US" sz="1600" dirty="0">
                  <a:ea typeface="Calibri" panose="020F0502020204030204" pitchFamily="34" charset="0"/>
                  <a:cs typeface="Arial" panose="020B0604020202020204" pitchFamily="34" charset="0"/>
                </a:rPr>
                <a:t>Continuous Delivery</a:t>
              </a:r>
            </a:p>
            <a:p>
              <a:pPr defTabSz="914400">
                <a:lnSpc>
                  <a:spcPct val="130000"/>
                </a:lnSpc>
              </a:pPr>
              <a:r>
                <a:rPr lang="en-US" sz="1600" dirty="0">
                  <a:ea typeface="Calibri" panose="020F0502020204030204" pitchFamily="34" charset="0"/>
                  <a:cs typeface="Arial" panose="020B0604020202020204" pitchFamily="34" charset="0"/>
                </a:rPr>
                <a:t>Release Management </a:t>
              </a:r>
            </a:p>
            <a:p>
              <a:pPr defTabSz="914400">
                <a:lnSpc>
                  <a:spcPct val="130000"/>
                </a:lnSpc>
              </a:pPr>
              <a:r>
                <a:rPr lang="en-US" sz="1600" dirty="0">
                  <a:ea typeface="Calibri" panose="020F0502020204030204" pitchFamily="34" charset="0"/>
                  <a:cs typeface="Arial" panose="020B0604020202020204" pitchFamily="34" charset="0"/>
                </a:rPr>
                <a:t>Automated Recovery</a:t>
              </a:r>
            </a:p>
          </p:txBody>
        </p:sp>
      </p:grpSp>
      <p:grpSp>
        <p:nvGrpSpPr>
          <p:cNvPr id="24" name="Group 23"/>
          <p:cNvGrpSpPr/>
          <p:nvPr/>
        </p:nvGrpSpPr>
        <p:grpSpPr>
          <a:xfrm>
            <a:off x="9744441" y="1068775"/>
            <a:ext cx="2731372" cy="2799074"/>
            <a:chOff x="9742683" y="884564"/>
            <a:chExt cx="2629639" cy="2799074"/>
          </a:xfrm>
        </p:grpSpPr>
        <p:cxnSp>
          <p:nvCxnSpPr>
            <p:cNvPr id="25" name="Straight Connector 24"/>
            <p:cNvCxnSpPr/>
            <p:nvPr/>
          </p:nvCxnSpPr>
          <p:spPr>
            <a:xfrm flipV="1">
              <a:off x="11189698" y="2779651"/>
              <a:ext cx="0" cy="903987"/>
            </a:xfrm>
            <a:prstGeom prst="line">
              <a:avLst/>
            </a:prstGeom>
            <a:noFill/>
            <a:ln w="6350" cap="flat" cmpd="sng" algn="ctr">
              <a:solidFill>
                <a:srgbClr val="6B2A7A"/>
              </a:solidFill>
              <a:prstDash val="solid"/>
              <a:miter lim="800000"/>
            </a:ln>
            <a:effectLst/>
          </p:spPr>
        </p:cxnSp>
        <p:sp>
          <p:nvSpPr>
            <p:cNvPr id="26" name="Rectangle 25"/>
            <p:cNvSpPr/>
            <p:nvPr/>
          </p:nvSpPr>
          <p:spPr>
            <a:xfrm flipH="1">
              <a:off x="9742683" y="884564"/>
              <a:ext cx="2629639" cy="1946687"/>
            </a:xfrm>
            <a:prstGeom prst="rect">
              <a:avLst/>
            </a:prstGeom>
          </p:spPr>
          <p:txBody>
            <a:bodyPr wrap="square">
              <a:spAutoFit/>
            </a:bodyPr>
            <a:lstStyle/>
            <a:p>
              <a:pPr defTabSz="914400">
                <a:lnSpc>
                  <a:spcPct val="150000"/>
                </a:lnSpc>
              </a:pPr>
              <a:r>
                <a:rPr lang="de-DE" sz="1100" b="1" kern="0" spc="200" dirty="0">
                  <a:solidFill>
                    <a:srgbClr val="682A7A"/>
                  </a:solidFill>
                  <a:cs typeface="Arial" pitchFamily="34" charset="0"/>
                </a:rPr>
                <a:t>PRACTICES</a:t>
              </a:r>
              <a:endParaRPr lang="en-US" sz="1600" spc="-70" dirty="0">
                <a:solidFill>
                  <a:srgbClr val="682A7A"/>
                </a:solidFill>
                <a:ea typeface="Calibri" panose="020F0502020204030204" pitchFamily="34" charset="0"/>
                <a:cs typeface="Arial" panose="020B0604020202020204" pitchFamily="34" charset="0"/>
              </a:endParaRPr>
            </a:p>
            <a:p>
              <a:pPr defTabSz="914400">
                <a:lnSpc>
                  <a:spcPct val="130000"/>
                </a:lnSpc>
              </a:pPr>
              <a:r>
                <a:rPr lang="en-US" sz="1600" dirty="0">
                  <a:ea typeface="Calibri" panose="020F0502020204030204" pitchFamily="34" charset="0"/>
                  <a:cs typeface="Arial" panose="020B0604020202020204" pitchFamily="34" charset="0"/>
                </a:rPr>
                <a:t>Infrastructure as Code</a:t>
              </a:r>
            </a:p>
            <a:p>
              <a:pPr defTabSz="914400">
                <a:lnSpc>
                  <a:spcPct val="130000"/>
                </a:lnSpc>
              </a:pPr>
              <a:r>
                <a:rPr lang="en-US" sz="1600" dirty="0">
                  <a:ea typeface="Calibri" panose="020F0502020204030204" pitchFamily="34" charset="0"/>
                  <a:cs typeface="Arial" panose="020B0604020202020204" pitchFamily="34" charset="0"/>
                </a:rPr>
                <a:t>Continuous Deployment</a:t>
              </a:r>
            </a:p>
            <a:p>
              <a:pPr defTabSz="914400">
                <a:lnSpc>
                  <a:spcPct val="130000"/>
                </a:lnSpc>
              </a:pPr>
              <a:r>
                <a:rPr lang="en-US" sz="1600" dirty="0">
                  <a:ea typeface="Calibri" panose="020F0502020204030204" pitchFamily="34" charset="0"/>
                  <a:cs typeface="Arial" panose="020B0604020202020204" pitchFamily="34" charset="0"/>
                </a:rPr>
                <a:t>Release Management </a:t>
              </a:r>
            </a:p>
            <a:p>
              <a:pPr defTabSz="914400">
                <a:lnSpc>
                  <a:spcPct val="130000"/>
                </a:lnSpc>
              </a:pPr>
              <a:r>
                <a:rPr lang="en-US" sz="1600" dirty="0">
                  <a:ea typeface="Calibri" panose="020F0502020204030204" pitchFamily="34" charset="0"/>
                  <a:cs typeface="Arial" panose="020B0604020202020204" pitchFamily="34" charset="0"/>
                </a:rPr>
                <a:t>Configuration Management </a:t>
              </a:r>
            </a:p>
            <a:p>
              <a:pPr defTabSz="914400">
                <a:lnSpc>
                  <a:spcPct val="130000"/>
                </a:lnSpc>
              </a:pPr>
              <a:r>
                <a:rPr lang="en-US" sz="1600" dirty="0">
                  <a:ea typeface="Calibri" panose="020F0502020204030204" pitchFamily="34" charset="0"/>
                  <a:cs typeface="Arial" panose="020B0604020202020204" pitchFamily="34" charset="0"/>
                </a:rPr>
                <a:t>Automated Recovery</a:t>
              </a:r>
            </a:p>
          </p:txBody>
        </p:sp>
        <p:cxnSp>
          <p:nvCxnSpPr>
            <p:cNvPr id="27" name="Straight Connector 26"/>
            <p:cNvCxnSpPr/>
            <p:nvPr/>
          </p:nvCxnSpPr>
          <p:spPr>
            <a:xfrm>
              <a:off x="9805539" y="2779651"/>
              <a:ext cx="2402431" cy="0"/>
            </a:xfrm>
            <a:prstGeom prst="line">
              <a:avLst/>
            </a:prstGeom>
            <a:noFill/>
            <a:ln w="6350" cap="flat" cmpd="sng" algn="ctr">
              <a:solidFill>
                <a:srgbClr val="6B2A7A"/>
              </a:solidFill>
              <a:prstDash val="solid"/>
              <a:miter lim="800000"/>
            </a:ln>
            <a:effectLst/>
          </p:spPr>
        </p:cxnSp>
      </p:grpSp>
      <p:grpSp>
        <p:nvGrpSpPr>
          <p:cNvPr id="28" name="Group 27"/>
          <p:cNvGrpSpPr/>
          <p:nvPr/>
        </p:nvGrpSpPr>
        <p:grpSpPr>
          <a:xfrm>
            <a:off x="2008800" y="4143757"/>
            <a:ext cx="2382885" cy="2858705"/>
            <a:chOff x="2169932" y="4486604"/>
            <a:chExt cx="2253455" cy="2858705"/>
          </a:xfrm>
        </p:grpSpPr>
        <p:cxnSp>
          <p:nvCxnSpPr>
            <p:cNvPr id="29" name="Straight Connector 28"/>
            <p:cNvCxnSpPr/>
            <p:nvPr/>
          </p:nvCxnSpPr>
          <p:spPr>
            <a:xfrm>
              <a:off x="2961237" y="4486604"/>
              <a:ext cx="0" cy="903987"/>
            </a:xfrm>
            <a:prstGeom prst="line">
              <a:avLst/>
            </a:prstGeom>
            <a:noFill/>
            <a:ln w="6350" cap="flat" cmpd="sng" algn="ctr">
              <a:solidFill>
                <a:srgbClr val="6B2A7A"/>
              </a:solidFill>
              <a:prstDash val="solid"/>
              <a:miter lim="800000"/>
            </a:ln>
            <a:effectLst/>
          </p:spPr>
        </p:cxnSp>
        <p:cxnSp>
          <p:nvCxnSpPr>
            <p:cNvPr id="30" name="Straight Connector 29"/>
            <p:cNvCxnSpPr/>
            <p:nvPr/>
          </p:nvCxnSpPr>
          <p:spPr>
            <a:xfrm>
              <a:off x="2169932" y="5390591"/>
              <a:ext cx="1684304" cy="0"/>
            </a:xfrm>
            <a:prstGeom prst="line">
              <a:avLst/>
            </a:prstGeom>
            <a:noFill/>
            <a:ln w="6350" cap="flat" cmpd="sng" algn="ctr">
              <a:solidFill>
                <a:srgbClr val="6B2A7A"/>
              </a:solidFill>
              <a:prstDash val="solid"/>
              <a:miter lim="800000"/>
            </a:ln>
            <a:effectLst/>
          </p:spPr>
        </p:cxnSp>
        <p:sp>
          <p:nvSpPr>
            <p:cNvPr id="31" name="Rectangle 30"/>
            <p:cNvSpPr/>
            <p:nvPr/>
          </p:nvSpPr>
          <p:spPr>
            <a:xfrm flipH="1">
              <a:off x="2169932" y="5432157"/>
              <a:ext cx="2253455" cy="1913152"/>
            </a:xfrm>
            <a:prstGeom prst="rect">
              <a:avLst/>
            </a:prstGeom>
          </p:spPr>
          <p:txBody>
            <a:bodyPr wrap="square">
              <a:spAutoFit/>
            </a:bodyPr>
            <a:lstStyle/>
            <a:p>
              <a:pPr defTabSz="914400">
                <a:lnSpc>
                  <a:spcPct val="150000"/>
                </a:lnSpc>
              </a:pPr>
              <a:r>
                <a:rPr lang="de-DE" sz="1100" b="1" kern="0" spc="200" dirty="0">
                  <a:solidFill>
                    <a:srgbClr val="682A7A"/>
                  </a:solidFill>
                  <a:cs typeface="Arial" pitchFamily="34" charset="0"/>
                </a:rPr>
                <a:t>PRACTICES</a:t>
              </a:r>
              <a:endParaRPr lang="en-US" sz="1600" dirty="0">
                <a:solidFill>
                  <a:srgbClr val="682A7A"/>
                </a:solidFill>
                <a:ea typeface="Calibri" panose="020F0502020204030204" pitchFamily="34" charset="0"/>
                <a:cs typeface="Arial" panose="020B0604020202020204" pitchFamily="34" charset="0"/>
              </a:endParaRPr>
            </a:p>
            <a:p>
              <a:pPr defTabSz="914400">
                <a:lnSpc>
                  <a:spcPct val="130000"/>
                </a:lnSpc>
              </a:pPr>
              <a:r>
                <a:rPr lang="en-US" sz="1600" dirty="0">
                  <a:ea typeface="Calibri" panose="020F0502020204030204" pitchFamily="34" charset="0"/>
                  <a:cs typeface="Arial" panose="020B0604020202020204" pitchFamily="34" charset="0"/>
                </a:rPr>
                <a:t>Enterprise Agile</a:t>
              </a:r>
            </a:p>
            <a:p>
              <a:pPr defTabSz="914400">
                <a:lnSpc>
                  <a:spcPct val="130000"/>
                </a:lnSpc>
              </a:pPr>
              <a:r>
                <a:rPr lang="en-US" sz="1600" dirty="0">
                  <a:ea typeface="Calibri" panose="020F0502020204030204" pitchFamily="34" charset="0"/>
                  <a:cs typeface="Arial" panose="020B0604020202020204" pitchFamily="34" charset="0"/>
                </a:rPr>
                <a:t>Continuous Integration</a:t>
              </a:r>
            </a:p>
            <a:p>
              <a:pPr defTabSz="914400">
                <a:lnSpc>
                  <a:spcPct val="130000"/>
                </a:lnSpc>
              </a:pPr>
              <a:r>
                <a:rPr lang="en-US" sz="1600" dirty="0">
                  <a:ea typeface="Calibri" panose="020F0502020204030204" pitchFamily="34" charset="0"/>
                  <a:cs typeface="Arial" panose="020B0604020202020204" pitchFamily="34" charset="0"/>
                </a:rPr>
                <a:t>Continuous Deployment</a:t>
              </a:r>
            </a:p>
            <a:p>
              <a:pPr defTabSz="914400">
                <a:lnSpc>
                  <a:spcPct val="130000"/>
                </a:lnSpc>
              </a:pPr>
              <a:r>
                <a:rPr lang="en-US" sz="1600" dirty="0">
                  <a:ea typeface="Calibri" panose="020F0502020204030204" pitchFamily="34" charset="0"/>
                  <a:cs typeface="Arial" panose="020B0604020202020204" pitchFamily="34" charset="0"/>
                </a:rPr>
                <a:t>Release Management</a:t>
              </a:r>
            </a:p>
          </p:txBody>
        </p:sp>
      </p:grpSp>
      <p:sp>
        <p:nvSpPr>
          <p:cNvPr id="32" name="Oval 31"/>
          <p:cNvSpPr/>
          <p:nvPr/>
        </p:nvSpPr>
        <p:spPr>
          <a:xfrm>
            <a:off x="416330" y="3313910"/>
            <a:ext cx="1440000" cy="1440000"/>
          </a:xfrm>
          <a:prstGeom prst="ellipse">
            <a:avLst/>
          </a:prstGeom>
          <a:solidFill>
            <a:srgbClr val="7549A7"/>
          </a:solidFill>
          <a:ln w="10795" cap="flat" cmpd="sng" algn="ctr">
            <a:no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3" name="TextBox 32"/>
          <p:cNvSpPr txBox="1"/>
          <p:nvPr/>
        </p:nvSpPr>
        <p:spPr>
          <a:xfrm>
            <a:off x="274637" y="3370549"/>
            <a:ext cx="1723386" cy="1349873"/>
          </a:xfrm>
          <a:prstGeom prst="rect">
            <a:avLst/>
          </a:prstGeom>
        </p:spPr>
        <p:txBody>
          <a:bodyPr wrap="square" rtlCol="0" anchor="ctr">
            <a:noAutofit/>
          </a:bodyPr>
          <a:lstStyle/>
          <a:p>
            <a:pPr marL="0" marR="0" lvl="0" indent="0" algn="ctr" defTabSz="932742" eaLnBrk="1" fontAlgn="auto" latinLnBrk="0" hangingPunct="1">
              <a:lnSpc>
                <a:spcPct val="120000"/>
              </a:lnSpc>
              <a:spcBef>
                <a:spcPts val="0"/>
              </a:spcBef>
              <a:spcAft>
                <a:spcPts val="0"/>
              </a:spcAft>
              <a:buClrTx/>
              <a:buSzTx/>
              <a:buFontTx/>
              <a:buNone/>
              <a:tabLst/>
              <a:defRPr/>
            </a:pPr>
            <a:r>
              <a:rPr kumimoji="0" lang="en-US" sz="1200" b="1" i="1" u="none" strike="noStrike" kern="800" cap="none" normalizeH="0" baseline="0" noProof="0" dirty="0">
                <a:ln>
                  <a:noFill/>
                </a:ln>
                <a:solidFill>
                  <a:srgbClr val="FFFFFF"/>
                </a:solidFill>
                <a:effectLst/>
                <a:uLnTx/>
                <a:uFillTx/>
              </a:rPr>
              <a:t>FLOW OF</a:t>
            </a:r>
            <a:br>
              <a:rPr kumimoji="0" lang="en-US" sz="1200" b="1" i="1" u="none" strike="noStrike" kern="800" cap="none" normalizeH="0" baseline="0" noProof="0" dirty="0">
                <a:ln>
                  <a:noFill/>
                </a:ln>
                <a:solidFill>
                  <a:srgbClr val="FFFFFF"/>
                </a:solidFill>
                <a:effectLst/>
                <a:uLnTx/>
                <a:uFillTx/>
              </a:rPr>
            </a:br>
            <a:r>
              <a:rPr kumimoji="0" lang="en-US" sz="1200" b="1" i="1" u="none" strike="noStrike" kern="800" cap="none" normalizeH="0" baseline="0" noProof="0" dirty="0">
                <a:ln>
                  <a:noFill/>
                </a:ln>
                <a:solidFill>
                  <a:srgbClr val="FFFFFF"/>
                </a:solidFill>
                <a:effectLst/>
                <a:uLnTx/>
                <a:uFillTx/>
              </a:rPr>
              <a:t>CUSTOMER VALUE</a:t>
            </a:r>
            <a:br>
              <a:rPr kumimoji="0" lang="en-US" sz="1200" b="1" i="1" u="none" strike="noStrike" kern="800" cap="none" normalizeH="0" baseline="0" noProof="0" dirty="0">
                <a:ln>
                  <a:noFill/>
                </a:ln>
                <a:solidFill>
                  <a:srgbClr val="FFFFFF"/>
                </a:solidFill>
                <a:effectLst/>
                <a:uLnTx/>
                <a:uFillTx/>
              </a:rPr>
            </a:br>
            <a:endParaRPr kumimoji="0" lang="en-US" sz="1200" b="1" i="1" u="none" strike="noStrike" kern="800" cap="none" normalizeH="0" baseline="0" noProof="0" dirty="0">
              <a:ln>
                <a:noFill/>
              </a:ln>
              <a:solidFill>
                <a:srgbClr val="FFFFFF"/>
              </a:solidFill>
              <a:effectLst/>
              <a:uLnTx/>
              <a:uFillTx/>
            </a:endParaRPr>
          </a:p>
        </p:txBody>
      </p:sp>
      <p:sp>
        <p:nvSpPr>
          <p:cNvPr id="34" name="Oval 33"/>
          <p:cNvSpPr/>
          <p:nvPr/>
        </p:nvSpPr>
        <p:spPr>
          <a:xfrm>
            <a:off x="2217316" y="3304883"/>
            <a:ext cx="1440000" cy="1440000"/>
          </a:xfrm>
          <a:prstGeom prst="ellipse">
            <a:avLst/>
          </a:prstGeom>
          <a:solidFill>
            <a:srgbClr val="7549A7"/>
          </a:solidFill>
          <a:ln w="10795" cap="flat" cmpd="sng" algn="ctr">
            <a:no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5" name="TextBox 34"/>
          <p:cNvSpPr txBox="1"/>
          <p:nvPr/>
        </p:nvSpPr>
        <p:spPr>
          <a:xfrm>
            <a:off x="1716504" y="3268922"/>
            <a:ext cx="2454877" cy="1349873"/>
          </a:xfrm>
          <a:prstGeom prst="rect">
            <a:avLst/>
          </a:prstGeom>
        </p:spPr>
        <p:txBody>
          <a:bodyPr wrap="square" rtlCol="0" anchor="ctr">
            <a:noAutofit/>
          </a:bodyPr>
          <a:lstStyle/>
          <a:p>
            <a:pPr marL="0" marR="0" lvl="0" indent="0" algn="ctr" defTabSz="932742" eaLnBrk="1" fontAlgn="auto" latinLnBrk="0" hangingPunct="1">
              <a:lnSpc>
                <a:spcPct val="120000"/>
              </a:lnSpc>
              <a:spcBef>
                <a:spcPts val="0"/>
              </a:spcBef>
              <a:spcAft>
                <a:spcPts val="0"/>
              </a:spcAft>
              <a:buClrTx/>
              <a:buSzTx/>
              <a:buFontTx/>
              <a:buNone/>
              <a:tabLst/>
              <a:defRPr/>
            </a:pPr>
            <a:r>
              <a:rPr kumimoji="0" lang="en-US" sz="1200" b="1" i="1" u="none" strike="noStrike" kern="0" cap="none" normalizeH="0" baseline="0" noProof="0" dirty="0">
                <a:ln>
                  <a:noFill/>
                </a:ln>
                <a:solidFill>
                  <a:srgbClr val="FFFFFF"/>
                </a:solidFill>
                <a:effectLst/>
                <a:uLnTx/>
                <a:uFillTx/>
              </a:rPr>
              <a:t>TEAM</a:t>
            </a:r>
            <a:br>
              <a:rPr kumimoji="0" lang="en-US" sz="1200" b="1" i="1" u="none" strike="noStrike" kern="0" cap="none" normalizeH="0" baseline="0" noProof="0" dirty="0">
                <a:ln>
                  <a:noFill/>
                </a:ln>
                <a:solidFill>
                  <a:srgbClr val="FFFFFF"/>
                </a:solidFill>
                <a:effectLst/>
                <a:uLnTx/>
                <a:uFillTx/>
              </a:rPr>
            </a:br>
            <a:r>
              <a:rPr kumimoji="0" lang="en-US" sz="1200" b="1" i="1" u="none" strike="noStrike" kern="0" cap="none" normalizeH="0" baseline="0" noProof="0" dirty="0">
                <a:ln>
                  <a:noFill/>
                </a:ln>
                <a:solidFill>
                  <a:srgbClr val="FFFFFF"/>
                </a:solidFill>
                <a:effectLst/>
                <a:uLnTx/>
                <a:uFillTx/>
              </a:rPr>
              <a:t>AUTONOMY</a:t>
            </a:r>
            <a:br>
              <a:rPr kumimoji="0" lang="en-US" sz="1200" b="1" i="1" u="none" strike="noStrike" kern="0" cap="none" normalizeH="0" baseline="0" noProof="0" dirty="0">
                <a:ln>
                  <a:noFill/>
                </a:ln>
                <a:solidFill>
                  <a:srgbClr val="FFFFFF"/>
                </a:solidFill>
                <a:effectLst/>
                <a:uLnTx/>
                <a:uFillTx/>
              </a:rPr>
            </a:br>
            <a:r>
              <a:rPr kumimoji="0" lang="en-US" sz="1200" b="1" i="1" u="none" strike="noStrike" kern="0" cap="none" normalizeH="0" baseline="0" noProof="0" dirty="0">
                <a:ln>
                  <a:noFill/>
                </a:ln>
                <a:solidFill>
                  <a:srgbClr val="FFFFFF"/>
                </a:solidFill>
                <a:effectLst/>
                <a:uLnTx/>
                <a:uFillTx/>
              </a:rPr>
              <a:t>&amp; ENTERPRISE</a:t>
            </a:r>
            <a:br>
              <a:rPr lang="en-US" sz="1200" b="1" i="1" kern="0" dirty="0">
                <a:solidFill>
                  <a:srgbClr val="FFFFFF"/>
                </a:solidFill>
              </a:rPr>
            </a:br>
            <a:r>
              <a:rPr kumimoji="0" lang="en-US" sz="1200" b="1" i="1" u="none" strike="noStrike" kern="0" cap="none" normalizeH="0" baseline="0" noProof="0" dirty="0">
                <a:ln>
                  <a:noFill/>
                </a:ln>
                <a:solidFill>
                  <a:srgbClr val="FFFFFF"/>
                </a:solidFill>
                <a:effectLst/>
                <a:uLnTx/>
                <a:uFillTx/>
              </a:rPr>
              <a:t>ALIGNMENT</a:t>
            </a:r>
            <a:endParaRPr kumimoji="0" lang="en-US" sz="1200" b="1" i="1" u="none" strike="noStrike" kern="800" cap="none" normalizeH="0" baseline="0" noProof="0" dirty="0">
              <a:ln>
                <a:noFill/>
              </a:ln>
              <a:solidFill>
                <a:srgbClr val="FFFFFF"/>
              </a:solidFill>
              <a:effectLst/>
              <a:uLnTx/>
              <a:uFillTx/>
              <a:latin typeface="Bodoni MT"/>
            </a:endParaRPr>
          </a:p>
        </p:txBody>
      </p:sp>
      <p:sp>
        <p:nvSpPr>
          <p:cNvPr id="36" name="Oval 35"/>
          <p:cNvSpPr/>
          <p:nvPr/>
        </p:nvSpPr>
        <p:spPr>
          <a:xfrm>
            <a:off x="4063918" y="3313932"/>
            <a:ext cx="1440000" cy="1440000"/>
          </a:xfrm>
          <a:prstGeom prst="ellipse">
            <a:avLst/>
          </a:prstGeom>
          <a:solidFill>
            <a:srgbClr val="7549A7"/>
          </a:solidFill>
          <a:ln w="10795" cap="flat" cmpd="sng" algn="ctr">
            <a:no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7" name="TextBox 36"/>
          <p:cNvSpPr txBox="1"/>
          <p:nvPr/>
        </p:nvSpPr>
        <p:spPr>
          <a:xfrm>
            <a:off x="3922225" y="3301121"/>
            <a:ext cx="1723386" cy="1349873"/>
          </a:xfrm>
          <a:prstGeom prst="rect">
            <a:avLst/>
          </a:prstGeom>
        </p:spPr>
        <p:txBody>
          <a:bodyPr wrap="square" rtlCol="0" anchor="ctr">
            <a:noAutofit/>
          </a:bodyPr>
          <a:lstStyle/>
          <a:p>
            <a:pPr marL="0" marR="0" lvl="0" indent="0" algn="ctr" defTabSz="932742" eaLnBrk="1" fontAlgn="auto" latinLnBrk="0" hangingPunct="1">
              <a:lnSpc>
                <a:spcPct val="120000"/>
              </a:lnSpc>
              <a:spcBef>
                <a:spcPts val="0"/>
              </a:spcBef>
              <a:spcAft>
                <a:spcPts val="0"/>
              </a:spcAft>
              <a:buClrTx/>
              <a:buSzTx/>
              <a:buFontTx/>
              <a:buNone/>
              <a:tabLst/>
              <a:defRPr/>
            </a:pPr>
            <a:r>
              <a:rPr kumimoji="0" lang="en-US" sz="1200" b="1" i="1" u="none" strike="noStrike" kern="800" cap="none" normalizeH="0" baseline="0" noProof="0" dirty="0">
                <a:ln>
                  <a:noFill/>
                </a:ln>
                <a:solidFill>
                  <a:srgbClr val="FFFFFF"/>
                </a:solidFill>
                <a:effectLst/>
                <a:uLnTx/>
                <a:uFillTx/>
              </a:rPr>
              <a:t>BACKLOG refined with LEARNING</a:t>
            </a:r>
          </a:p>
        </p:txBody>
      </p:sp>
      <p:sp>
        <p:nvSpPr>
          <p:cNvPr id="38" name="Oval 37"/>
          <p:cNvSpPr/>
          <p:nvPr/>
        </p:nvSpPr>
        <p:spPr>
          <a:xfrm>
            <a:off x="5766626" y="3313910"/>
            <a:ext cx="1440000" cy="1440000"/>
          </a:xfrm>
          <a:prstGeom prst="ellipse">
            <a:avLst/>
          </a:prstGeom>
          <a:solidFill>
            <a:srgbClr val="7549A7"/>
          </a:solidFill>
          <a:ln w="10795" cap="flat" cmpd="sng" algn="ctr">
            <a:no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TextBox 38"/>
          <p:cNvSpPr txBox="1"/>
          <p:nvPr/>
        </p:nvSpPr>
        <p:spPr>
          <a:xfrm>
            <a:off x="5624933" y="3289524"/>
            <a:ext cx="1723386" cy="1349873"/>
          </a:xfrm>
          <a:prstGeom prst="rect">
            <a:avLst/>
          </a:prstGeom>
        </p:spPr>
        <p:txBody>
          <a:bodyPr wrap="square" rtlCol="0" anchor="ctr">
            <a:noAutofit/>
          </a:bodyPr>
          <a:lstStyle/>
          <a:p>
            <a:pPr marL="0" marR="0" lvl="0" indent="0" algn="ctr" defTabSz="932742" eaLnBrk="1" fontAlgn="auto" latinLnBrk="0" hangingPunct="1">
              <a:lnSpc>
                <a:spcPct val="120000"/>
              </a:lnSpc>
              <a:spcBef>
                <a:spcPts val="0"/>
              </a:spcBef>
              <a:spcAft>
                <a:spcPts val="0"/>
              </a:spcAft>
              <a:buClrTx/>
              <a:buSzTx/>
              <a:buFontTx/>
              <a:buNone/>
              <a:tabLst/>
              <a:defRPr/>
            </a:pPr>
            <a:r>
              <a:rPr kumimoji="0" lang="en-US" sz="1200" b="1" i="1" u="none" strike="noStrike" kern="800" cap="none" normalizeH="0" noProof="0" dirty="0">
                <a:ln>
                  <a:noFill/>
                </a:ln>
                <a:solidFill>
                  <a:srgbClr val="FFFFFF"/>
                </a:solidFill>
                <a:effectLst/>
                <a:uLnTx/>
                <a:uFillTx/>
              </a:rPr>
              <a:t>EVIDENCE</a:t>
            </a:r>
            <a:br>
              <a:rPr kumimoji="0" lang="en-US" sz="1200" b="1" i="1" u="none" strike="noStrike" kern="800" cap="none" normalizeH="0" noProof="0" dirty="0">
                <a:ln>
                  <a:noFill/>
                </a:ln>
                <a:solidFill>
                  <a:srgbClr val="FFFFFF"/>
                </a:solidFill>
                <a:effectLst/>
                <a:uLnTx/>
                <a:uFillTx/>
              </a:rPr>
            </a:br>
            <a:r>
              <a:rPr kumimoji="0" lang="en-US" sz="1200" b="1" i="1" u="none" strike="noStrike" kern="800" cap="none" normalizeH="0" noProof="0" dirty="0">
                <a:ln>
                  <a:noFill/>
                </a:ln>
                <a:solidFill>
                  <a:srgbClr val="FFFFFF"/>
                </a:solidFill>
                <a:effectLst/>
                <a:uLnTx/>
                <a:uFillTx/>
              </a:rPr>
              <a:t>gathered in PRODUCTION</a:t>
            </a:r>
          </a:p>
        </p:txBody>
      </p:sp>
      <p:sp>
        <p:nvSpPr>
          <p:cNvPr id="40" name="Oval 39"/>
          <p:cNvSpPr/>
          <p:nvPr/>
        </p:nvSpPr>
        <p:spPr>
          <a:xfrm>
            <a:off x="7369971" y="3313910"/>
            <a:ext cx="1440000" cy="1440000"/>
          </a:xfrm>
          <a:prstGeom prst="ellipse">
            <a:avLst/>
          </a:prstGeom>
          <a:solidFill>
            <a:srgbClr val="7549A7"/>
          </a:solidFill>
          <a:ln w="10795" cap="flat" cmpd="sng" algn="ctr">
            <a:no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 name="TextBox 40"/>
          <p:cNvSpPr txBox="1"/>
          <p:nvPr/>
        </p:nvSpPr>
        <p:spPr>
          <a:xfrm>
            <a:off x="7228278" y="3335824"/>
            <a:ext cx="1723386" cy="1349873"/>
          </a:xfrm>
          <a:prstGeom prst="rect">
            <a:avLst/>
          </a:prstGeom>
        </p:spPr>
        <p:txBody>
          <a:bodyPr wrap="square" rtlCol="0" anchor="ctr">
            <a:noAutofit/>
          </a:bodyPr>
          <a:lstStyle/>
          <a:p>
            <a:pPr marL="0" marR="0" lvl="0" indent="0" algn="ctr" defTabSz="932742" eaLnBrk="1" fontAlgn="auto" latinLnBrk="0" hangingPunct="1">
              <a:lnSpc>
                <a:spcPct val="120000"/>
              </a:lnSpc>
              <a:spcBef>
                <a:spcPts val="0"/>
              </a:spcBef>
              <a:spcAft>
                <a:spcPts val="0"/>
              </a:spcAft>
              <a:buClrTx/>
              <a:buSzTx/>
              <a:buFontTx/>
              <a:buNone/>
              <a:tabLst/>
              <a:defRPr/>
            </a:pPr>
            <a:r>
              <a:rPr kumimoji="0" lang="en-US" sz="1200" b="1" i="1" u="none" strike="noStrike" kern="800" cap="none" normalizeH="0" baseline="0" noProof="0" dirty="0">
                <a:ln>
                  <a:noFill/>
                </a:ln>
                <a:solidFill>
                  <a:srgbClr val="FFFFFF"/>
                </a:solidFill>
                <a:effectLst/>
                <a:uLnTx/>
                <a:uFillTx/>
              </a:rPr>
              <a:t>MANAGED TECHNICAL</a:t>
            </a:r>
            <a:br>
              <a:rPr kumimoji="0" lang="en-US" sz="1200" b="1" i="1" u="none" strike="noStrike" kern="800" cap="none" normalizeH="0" baseline="0" noProof="0" dirty="0">
                <a:ln>
                  <a:noFill/>
                </a:ln>
                <a:solidFill>
                  <a:srgbClr val="FFFFFF"/>
                </a:solidFill>
                <a:effectLst/>
                <a:uLnTx/>
                <a:uFillTx/>
              </a:rPr>
            </a:br>
            <a:r>
              <a:rPr kumimoji="0" lang="en-US" sz="1200" b="1" i="1" u="none" strike="noStrike" kern="800" cap="none" normalizeH="0" baseline="0" noProof="0" dirty="0">
                <a:ln>
                  <a:noFill/>
                </a:ln>
                <a:solidFill>
                  <a:srgbClr val="FFFFFF"/>
                </a:solidFill>
                <a:effectLst/>
                <a:uLnTx/>
                <a:uFillTx/>
              </a:rPr>
              <a:t>DEBT</a:t>
            </a:r>
          </a:p>
        </p:txBody>
      </p:sp>
      <p:sp>
        <p:nvSpPr>
          <p:cNvPr id="42" name="Oval 41"/>
          <p:cNvSpPr/>
          <p:nvPr/>
        </p:nvSpPr>
        <p:spPr>
          <a:xfrm>
            <a:off x="8974016" y="3313910"/>
            <a:ext cx="1440000" cy="1440000"/>
          </a:xfrm>
          <a:prstGeom prst="ellipse">
            <a:avLst/>
          </a:prstGeom>
          <a:solidFill>
            <a:srgbClr val="7549A7"/>
          </a:solidFill>
          <a:ln w="10795" cap="flat" cmpd="sng" algn="ctr">
            <a:no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 name="TextBox 42"/>
          <p:cNvSpPr txBox="1"/>
          <p:nvPr/>
        </p:nvSpPr>
        <p:spPr>
          <a:xfrm>
            <a:off x="8820748" y="3405274"/>
            <a:ext cx="1723386" cy="1349873"/>
          </a:xfrm>
          <a:prstGeom prst="rect">
            <a:avLst/>
          </a:prstGeom>
        </p:spPr>
        <p:txBody>
          <a:bodyPr wrap="square" rtlCol="0" anchor="ctr">
            <a:noAutofit/>
          </a:bodyPr>
          <a:lstStyle/>
          <a:p>
            <a:pPr marL="0" marR="0" lvl="0" indent="0" algn="ctr" defTabSz="932742" eaLnBrk="1" fontAlgn="auto" latinLnBrk="0" hangingPunct="1">
              <a:lnSpc>
                <a:spcPct val="120000"/>
              </a:lnSpc>
              <a:spcBef>
                <a:spcPts val="0"/>
              </a:spcBef>
              <a:spcAft>
                <a:spcPts val="0"/>
              </a:spcAft>
              <a:buClrTx/>
              <a:buSzTx/>
              <a:buFontTx/>
              <a:buNone/>
              <a:tabLst/>
              <a:defRPr/>
            </a:pPr>
            <a:r>
              <a:rPr kumimoji="0" lang="en-US" sz="1200" b="1" i="1" u="none" strike="noStrike" kern="800" cap="none" normalizeH="0" baseline="0" noProof="0" dirty="0">
                <a:ln>
                  <a:noFill/>
                </a:ln>
                <a:solidFill>
                  <a:srgbClr val="FFFFFF"/>
                </a:solidFill>
                <a:effectLst/>
                <a:uLnTx/>
                <a:uFillTx/>
              </a:rPr>
              <a:t>PRODUCTION</a:t>
            </a:r>
            <a:br>
              <a:rPr kumimoji="0" lang="en-US" sz="1200" b="1" i="1" u="none" strike="noStrike" kern="800" cap="none" normalizeH="0" baseline="0" noProof="0" dirty="0">
                <a:ln>
                  <a:noFill/>
                </a:ln>
                <a:solidFill>
                  <a:srgbClr val="FFFFFF"/>
                </a:solidFill>
                <a:effectLst/>
                <a:uLnTx/>
                <a:uFillTx/>
              </a:rPr>
            </a:br>
            <a:r>
              <a:rPr kumimoji="0" lang="en-US" sz="1200" b="1" i="1" u="none" strike="noStrike" kern="800" cap="none" normalizeH="0" baseline="0" noProof="0" dirty="0">
                <a:ln>
                  <a:noFill/>
                </a:ln>
                <a:solidFill>
                  <a:srgbClr val="FFFFFF"/>
                </a:solidFill>
                <a:effectLst/>
                <a:uLnTx/>
                <a:uFillTx/>
              </a:rPr>
              <a:t> FIRST MINDSET</a:t>
            </a:r>
          </a:p>
          <a:p>
            <a:pPr marL="0" marR="0" lvl="0" indent="0" algn="ctr" defTabSz="932742" eaLnBrk="1" fontAlgn="auto" latinLnBrk="0" hangingPunct="1">
              <a:lnSpc>
                <a:spcPct val="120000"/>
              </a:lnSpc>
              <a:spcBef>
                <a:spcPts val="0"/>
              </a:spcBef>
              <a:spcAft>
                <a:spcPts val="0"/>
              </a:spcAft>
              <a:buClrTx/>
              <a:buSzTx/>
              <a:buFontTx/>
              <a:buNone/>
              <a:tabLst/>
              <a:defRPr/>
            </a:pPr>
            <a:endParaRPr kumimoji="0" lang="en-US" sz="1200" b="1" i="1" u="none" strike="noStrike" kern="800" cap="none" normalizeH="0" baseline="0" noProof="0" dirty="0">
              <a:ln>
                <a:noFill/>
              </a:ln>
              <a:solidFill>
                <a:srgbClr val="FFFFFF"/>
              </a:solidFill>
              <a:effectLst/>
              <a:uLnTx/>
              <a:uFillTx/>
            </a:endParaRPr>
          </a:p>
        </p:txBody>
      </p:sp>
      <p:sp>
        <p:nvSpPr>
          <p:cNvPr id="44" name="Oval 43"/>
          <p:cNvSpPr/>
          <p:nvPr/>
        </p:nvSpPr>
        <p:spPr>
          <a:xfrm>
            <a:off x="10586190" y="3313910"/>
            <a:ext cx="1440000" cy="1440000"/>
          </a:xfrm>
          <a:prstGeom prst="ellipse">
            <a:avLst/>
          </a:prstGeom>
          <a:solidFill>
            <a:srgbClr val="7549A7"/>
          </a:solidFill>
          <a:ln w="10795" cap="flat" cmpd="sng" algn="ctr">
            <a:no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 name="TextBox 44"/>
          <p:cNvSpPr txBox="1"/>
          <p:nvPr/>
        </p:nvSpPr>
        <p:spPr>
          <a:xfrm>
            <a:off x="10444497" y="3370549"/>
            <a:ext cx="1723386" cy="1349873"/>
          </a:xfrm>
          <a:prstGeom prst="rect">
            <a:avLst/>
          </a:prstGeom>
        </p:spPr>
        <p:txBody>
          <a:bodyPr wrap="square" rtlCol="0" anchor="ctr">
            <a:noAutofit/>
          </a:bodyPr>
          <a:lstStyle/>
          <a:p>
            <a:pPr marL="0" marR="0" lvl="0" indent="0" algn="ctr" defTabSz="932742" eaLnBrk="1" fontAlgn="auto" latinLnBrk="0" hangingPunct="1">
              <a:lnSpc>
                <a:spcPct val="120000"/>
              </a:lnSpc>
              <a:spcBef>
                <a:spcPts val="0"/>
              </a:spcBef>
              <a:spcAft>
                <a:spcPts val="0"/>
              </a:spcAft>
              <a:buClrTx/>
              <a:buSzTx/>
              <a:buFontTx/>
              <a:buNone/>
              <a:tabLst/>
              <a:defRPr/>
            </a:pPr>
            <a:r>
              <a:rPr kumimoji="0" lang="en-US" sz="1200" b="1" i="1" u="none" strike="noStrike" kern="800" cap="none" spc="-50" normalizeH="0" noProof="0" dirty="0">
                <a:ln>
                  <a:noFill/>
                </a:ln>
                <a:solidFill>
                  <a:srgbClr val="FFFFFF"/>
                </a:solidFill>
                <a:effectLst/>
                <a:uLnTx/>
                <a:uFillTx/>
              </a:rPr>
              <a:t>INFRASTRUCTURE</a:t>
            </a:r>
            <a:br>
              <a:rPr kumimoji="0" lang="en-US" sz="1200" b="1" i="1" u="none" strike="noStrike" kern="800" cap="none" normalizeH="0" baseline="0" noProof="0" dirty="0">
                <a:ln>
                  <a:noFill/>
                </a:ln>
                <a:solidFill>
                  <a:srgbClr val="FFFFFF"/>
                </a:solidFill>
                <a:effectLst/>
                <a:uLnTx/>
                <a:uFillTx/>
              </a:rPr>
            </a:br>
            <a:r>
              <a:rPr kumimoji="0" lang="en-US" sz="1200" b="1" i="1" u="none" strike="noStrike" kern="800" cap="none" normalizeH="0" baseline="0" noProof="0" dirty="0">
                <a:ln>
                  <a:noFill/>
                </a:ln>
                <a:solidFill>
                  <a:srgbClr val="FFFFFF"/>
                </a:solidFill>
                <a:effectLst/>
                <a:uLnTx/>
                <a:uFillTx/>
              </a:rPr>
              <a:t>is a FLEXIBLE RESOURCE</a:t>
            </a:r>
          </a:p>
        </p:txBody>
      </p:sp>
    </p:spTree>
    <p:extLst>
      <p:ext uri="{BB962C8B-B14F-4D97-AF65-F5344CB8AC3E}">
        <p14:creationId xmlns:p14="http://schemas.microsoft.com/office/powerpoint/2010/main" val="29276825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focus areas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6" name="Picture 5"/>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7" name="TextBox 6"/>
          <p:cNvSpPr txBox="1"/>
          <p:nvPr/>
        </p:nvSpPr>
        <p:spPr>
          <a:xfrm>
            <a:off x="2139997" y="1603566"/>
            <a:ext cx="825271" cy="461665"/>
          </a:xfrm>
          <a:prstGeom prst="rect">
            <a:avLst/>
          </a:prstGeom>
          <a:noFill/>
        </p:spPr>
        <p:txBody>
          <a:bodyPr wrap="square" rtlCol="0">
            <a:spAutoFit/>
          </a:bodyPr>
          <a:lstStyle/>
          <a:p>
            <a:pPr>
              <a:defRPr/>
            </a:pPr>
            <a:r>
              <a:rPr lang="en-US" sz="2400" kern="0" dirty="0">
                <a:solidFill>
                  <a:srgbClr val="404040">
                    <a:lumMod val="60000"/>
                    <a:lumOff val="40000"/>
                  </a:srgbClr>
                </a:solidFill>
                <a:latin typeface="Segoe UI Light"/>
                <a:cs typeface="Arial" pitchFamily="34" charset="0"/>
              </a:rPr>
              <a:t>Plan</a:t>
            </a:r>
          </a:p>
        </p:txBody>
      </p:sp>
      <p:sp>
        <p:nvSpPr>
          <p:cNvPr id="8" name="TextBox 7"/>
          <p:cNvSpPr txBox="1"/>
          <p:nvPr/>
        </p:nvSpPr>
        <p:spPr>
          <a:xfrm>
            <a:off x="1617487" y="1341956"/>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1</a:t>
            </a:r>
          </a:p>
        </p:txBody>
      </p:sp>
      <p:sp>
        <p:nvSpPr>
          <p:cNvPr id="9" name="TextBox 8"/>
          <p:cNvSpPr txBox="1"/>
          <p:nvPr/>
        </p:nvSpPr>
        <p:spPr>
          <a:xfrm>
            <a:off x="8926278" y="1509855"/>
            <a:ext cx="2373093" cy="461665"/>
          </a:xfrm>
          <a:prstGeom prst="rect">
            <a:avLst/>
          </a:prstGeom>
          <a:noFill/>
        </p:spPr>
        <p:txBody>
          <a:bodyPr wrap="square" rtlCol="0">
            <a:spAutoFit/>
          </a:bodyPr>
          <a:lstStyle/>
          <a:p>
            <a:pPr>
              <a:defRPr/>
            </a:pPr>
            <a:r>
              <a:rPr lang="en-US" sz="2400" kern="0" dirty="0">
                <a:solidFill>
                  <a:srgbClr val="505050">
                    <a:lumMod val="75000"/>
                    <a:lumOff val="25000"/>
                  </a:srgbClr>
                </a:solidFill>
                <a:latin typeface="Segoe UI Light"/>
                <a:cs typeface="Arial" pitchFamily="34" charset="0"/>
              </a:rPr>
              <a:t>Monitor + Learn</a:t>
            </a:r>
          </a:p>
        </p:txBody>
      </p:sp>
      <p:sp>
        <p:nvSpPr>
          <p:cNvPr id="10" name="TextBox 9"/>
          <p:cNvSpPr txBox="1"/>
          <p:nvPr/>
        </p:nvSpPr>
        <p:spPr>
          <a:xfrm>
            <a:off x="9069971" y="5518255"/>
            <a:ext cx="1210499" cy="461665"/>
          </a:xfrm>
          <a:prstGeom prst="rect">
            <a:avLst/>
          </a:prstGeom>
          <a:noFill/>
        </p:spPr>
        <p:txBody>
          <a:bodyPr wrap="square" rtlCol="0">
            <a:spAutoFit/>
          </a:bodyPr>
          <a:lstStyle/>
          <a:p>
            <a:pPr>
              <a:defRPr/>
            </a:pPr>
            <a:r>
              <a:rPr lang="en-US" sz="2400" kern="0" dirty="0">
                <a:solidFill>
                  <a:srgbClr val="505050">
                    <a:lumMod val="75000"/>
                    <a:lumOff val="25000"/>
                  </a:srgbClr>
                </a:solidFill>
                <a:latin typeface="Segoe UI Light"/>
                <a:cs typeface="Arial" pitchFamily="34" charset="0"/>
              </a:rPr>
              <a:t>Release</a:t>
            </a:r>
          </a:p>
        </p:txBody>
      </p:sp>
      <p:sp>
        <p:nvSpPr>
          <p:cNvPr id="11" name="TextBox 10"/>
          <p:cNvSpPr txBox="1"/>
          <p:nvPr/>
        </p:nvSpPr>
        <p:spPr>
          <a:xfrm>
            <a:off x="2392334" y="5579810"/>
            <a:ext cx="2140478" cy="461665"/>
          </a:xfrm>
          <a:prstGeom prst="rect">
            <a:avLst/>
          </a:prstGeom>
          <a:noFill/>
        </p:spPr>
        <p:txBody>
          <a:bodyPr wrap="square" rtlCol="0">
            <a:spAutoFit/>
          </a:bodyPr>
          <a:lstStyle/>
          <a:p>
            <a:pPr>
              <a:defRPr/>
            </a:pPr>
            <a:r>
              <a:rPr lang="en-US" sz="2400" kern="0" dirty="0">
                <a:solidFill>
                  <a:srgbClr val="FFFFFF">
                    <a:lumMod val="50000"/>
                  </a:srgbClr>
                </a:solidFill>
                <a:latin typeface="Segoe UI Light"/>
                <a:cs typeface="Arial" pitchFamily="34" charset="0"/>
              </a:rPr>
              <a:t>Develop + Test</a:t>
            </a:r>
          </a:p>
        </p:txBody>
      </p:sp>
      <p:sp>
        <p:nvSpPr>
          <p:cNvPr id="12" name="TextBox 11"/>
          <p:cNvSpPr txBox="1"/>
          <p:nvPr/>
        </p:nvSpPr>
        <p:spPr>
          <a:xfrm>
            <a:off x="1797780" y="5318200"/>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2</a:t>
            </a:r>
          </a:p>
        </p:txBody>
      </p:sp>
      <p:sp>
        <p:nvSpPr>
          <p:cNvPr id="13" name="TextBox 12"/>
          <p:cNvSpPr txBox="1"/>
          <p:nvPr/>
        </p:nvSpPr>
        <p:spPr>
          <a:xfrm>
            <a:off x="823336" y="3418925"/>
            <a:ext cx="2091058" cy="387798"/>
          </a:xfrm>
          <a:prstGeom prst="rect">
            <a:avLst/>
          </a:prstGeom>
          <a:noFill/>
        </p:spPr>
        <p:txBody>
          <a:bodyPr wrap="square" lIns="0" tIns="0" rIns="0" bIns="0" rtlCol="0">
            <a:spAutoFit/>
          </a:bodyPr>
          <a:lstStyle/>
          <a:p>
            <a:pPr algn="r" defTabSz="1267900">
              <a:lnSpc>
                <a:spcPct val="90000"/>
              </a:lnSpc>
              <a:defRPr/>
            </a:pPr>
            <a:r>
              <a:rPr lang="en-US" sz="2800" dirty="0">
                <a:solidFill>
                  <a:srgbClr val="818181"/>
                </a:solidFill>
                <a:latin typeface="Segoe UI Semilight" panose="020B0402040204020203" pitchFamily="34" charset="0"/>
                <a:cs typeface="Segoe UI Semilight" panose="020B0402040204020203" pitchFamily="34" charset="0"/>
              </a:rPr>
              <a:t>Development</a:t>
            </a:r>
          </a:p>
        </p:txBody>
      </p:sp>
      <p:sp>
        <p:nvSpPr>
          <p:cNvPr id="14" name="TextBox 13"/>
          <p:cNvSpPr txBox="1"/>
          <p:nvPr/>
        </p:nvSpPr>
        <p:spPr>
          <a:xfrm>
            <a:off x="9223685" y="3418925"/>
            <a:ext cx="1727099" cy="387798"/>
          </a:xfrm>
          <a:prstGeom prst="rect">
            <a:avLst/>
          </a:prstGeom>
          <a:noFill/>
        </p:spPr>
        <p:txBody>
          <a:bodyPr wrap="square" lIns="0" tIns="0" rIns="0" bIns="0" rtlCol="0">
            <a:spAutoFit/>
          </a:bodyPr>
          <a:lstStyle/>
          <a:p>
            <a:pPr defTabSz="1267900">
              <a:lnSpc>
                <a:spcPct val="90000"/>
              </a:lnSpc>
              <a:defRPr/>
            </a:pPr>
            <a:r>
              <a:rPr lang="en-US" sz="2800" dirty="0">
                <a:solidFill>
                  <a:srgbClr val="818181"/>
                </a:solidFill>
                <a:latin typeface="Segoe UI Semilight" panose="020B0402040204020203" pitchFamily="34" charset="0"/>
                <a:cs typeface="Segoe UI Semilight" panose="020B0402040204020203" pitchFamily="34" charset="0"/>
              </a:rPr>
              <a:t>Production</a:t>
            </a:r>
          </a:p>
        </p:txBody>
      </p:sp>
      <p:sp>
        <p:nvSpPr>
          <p:cNvPr id="15" name="TextBox 14"/>
          <p:cNvSpPr txBox="1"/>
          <p:nvPr/>
        </p:nvSpPr>
        <p:spPr>
          <a:xfrm>
            <a:off x="8314054" y="124824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4</a:t>
            </a:r>
          </a:p>
        </p:txBody>
      </p:sp>
      <p:sp>
        <p:nvSpPr>
          <p:cNvPr id="16" name="TextBox 15"/>
          <p:cNvSpPr txBox="1"/>
          <p:nvPr/>
        </p:nvSpPr>
        <p:spPr>
          <a:xfrm>
            <a:off x="8496936" y="5250615"/>
            <a:ext cx="598241" cy="984885"/>
          </a:xfrm>
          <a:prstGeom prst="rect">
            <a:avLst/>
          </a:prstGeom>
          <a:noFill/>
        </p:spPr>
        <p:txBody>
          <a:bodyPr wrap="none" rtlCol="0">
            <a:spAutoFit/>
          </a:bodyPr>
          <a:lstStyle/>
          <a:p>
            <a:r>
              <a:rPr lang="en-US" sz="5800" dirty="0">
                <a:solidFill>
                  <a:srgbClr val="505050"/>
                </a:solidFill>
                <a:latin typeface="Arial" pitchFamily="34" charset="0"/>
                <a:cs typeface="Arial" pitchFamily="34" charset="0"/>
              </a:rPr>
              <a:t>3</a:t>
            </a:r>
          </a:p>
        </p:txBody>
      </p:sp>
      <p:sp>
        <p:nvSpPr>
          <p:cNvPr id="17"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8"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9"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0"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1"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2"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23"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049129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500" fill="hold"/>
                                        <p:tgtEl>
                                          <p:spTgt spid="21"/>
                                        </p:tgtEl>
                                        <p:attrNameLst>
                                          <p:attrName>ppt_w</p:attrName>
                                        </p:attrNameLst>
                                      </p:cBhvr>
                                      <p:tavLst>
                                        <p:tav tm="0">
                                          <p:val>
                                            <p:fltVal val="0"/>
                                          </p:val>
                                        </p:tav>
                                        <p:tav tm="100000">
                                          <p:val>
                                            <p:strVal val="#ppt_w"/>
                                          </p:val>
                                        </p:tav>
                                      </p:tavLst>
                                    </p:anim>
                                    <p:anim calcmode="lin" valueType="num">
                                      <p:cBhvr>
                                        <p:cTn id="21" dur="500" fill="hold"/>
                                        <p:tgtEl>
                                          <p:spTgt spid="21"/>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p:cTn id="46" dur="500" fill="hold"/>
                                        <p:tgtEl>
                                          <p:spTgt spid="19"/>
                                        </p:tgtEl>
                                        <p:attrNameLst>
                                          <p:attrName>ppt_w</p:attrName>
                                        </p:attrNameLst>
                                      </p:cBhvr>
                                      <p:tavLst>
                                        <p:tav tm="0">
                                          <p:val>
                                            <p:fltVal val="0"/>
                                          </p:val>
                                        </p:tav>
                                        <p:tav tm="100000">
                                          <p:val>
                                            <p:strVal val="#ppt_w"/>
                                          </p:val>
                                        </p:tav>
                                      </p:tavLst>
                                    </p:anim>
                                    <p:anim calcmode="lin" valueType="num">
                                      <p:cBhvr>
                                        <p:cTn id="47" dur="500" fill="hold"/>
                                        <p:tgtEl>
                                          <p:spTgt spid="19"/>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p:cTn id="50" dur="500" fill="hold"/>
                                        <p:tgtEl>
                                          <p:spTgt spid="15"/>
                                        </p:tgtEl>
                                        <p:attrNameLst>
                                          <p:attrName>ppt_w</p:attrName>
                                        </p:attrNameLst>
                                      </p:cBhvr>
                                      <p:tavLst>
                                        <p:tav tm="0">
                                          <p:val>
                                            <p:fltVal val="0"/>
                                          </p:val>
                                        </p:tav>
                                        <p:tav tm="100000">
                                          <p:val>
                                            <p:strVal val="#ppt_w"/>
                                          </p:val>
                                        </p:tav>
                                      </p:tavLst>
                                    </p:anim>
                                    <p:anim calcmode="lin" valueType="num">
                                      <p:cBhvr>
                                        <p:cTn id="51" dur="500" fill="hold"/>
                                        <p:tgtEl>
                                          <p:spTgt spid="15"/>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p:cTn id="54" dur="500" fill="hold"/>
                                        <p:tgtEl>
                                          <p:spTgt spid="9"/>
                                        </p:tgtEl>
                                        <p:attrNameLst>
                                          <p:attrName>ppt_w</p:attrName>
                                        </p:attrNameLst>
                                      </p:cBhvr>
                                      <p:tavLst>
                                        <p:tav tm="0">
                                          <p:val>
                                            <p:fltVal val="0"/>
                                          </p:val>
                                        </p:tav>
                                        <p:tav tm="100000">
                                          <p:val>
                                            <p:strVal val="#ppt_w"/>
                                          </p:val>
                                        </p:tav>
                                      </p:tavLst>
                                    </p:anim>
                                    <p:anim calcmode="lin" valueType="num">
                                      <p:cBhvr>
                                        <p:cTn id="55" dur="500" fill="hold"/>
                                        <p:tgtEl>
                                          <p:spTgt spid="9"/>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6"/>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600"/>
                                        <p:tgtEl>
                                          <p:spTgt spid="3"/>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3"/>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600"/>
                                        <p:tgtEl>
                                          <p:spTgt spid="4"/>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4"/>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600"/>
                                        <p:tgtEl>
                                          <p:spTgt spid="5"/>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5"/>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5" grpId="0"/>
      <p:bldP spid="16" grpId="0"/>
      <p:bldP spid="19" grpId="0" animBg="1"/>
      <p:bldP spid="20" grpId="0" animBg="1"/>
      <p:bldP spid="21" grpId="0" animBg="1"/>
      <p:bldP spid="22" grpId="0" animBg="1"/>
    </p:bldLst>
  </p:timing>
</p:sld>
</file>

<file path=ppt/theme/theme1.xml><?xml version="1.0" encoding="utf-8"?>
<a:theme xmlns:a="http://schemas.openxmlformats.org/drawingml/2006/main" name="WHITE TEMPLATE">
  <a:themeElements>
    <a:clrScheme name="BT - Dark blue on white - red accent">
      <a:dk1>
        <a:srgbClr val="505050"/>
      </a:dk1>
      <a:lt1>
        <a:srgbClr val="FFFFFF"/>
      </a:lt1>
      <a:dk2>
        <a:srgbClr val="002050"/>
      </a:dk2>
      <a:lt2>
        <a:srgbClr val="CDF4FF"/>
      </a:lt2>
      <a:accent1>
        <a:srgbClr val="002050"/>
      </a:accent1>
      <a:accent2>
        <a:srgbClr val="D83B01"/>
      </a:accent2>
      <a:accent3>
        <a:srgbClr val="0078D7"/>
      </a:accent3>
      <a:accent4>
        <a:srgbClr val="5C2D91"/>
      </a:accent4>
      <a:accent5>
        <a:srgbClr val="107C10"/>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BLUE_2016_1.potx" id="{32CF034D-37A2-4D5E-BC9F-414114778C0E}" vid="{374C3F9A-52DF-4488-9625-FC4AE9EF9F1E}"/>
    </a:ext>
  </a:extLst>
</a:theme>
</file>

<file path=ppt/theme/theme2.xml><?xml version="1.0" encoding="utf-8"?>
<a:theme xmlns:a="http://schemas.openxmlformats.org/drawingml/2006/main" name="COLOR TEMPLATE">
  <a:themeElements>
    <a:clrScheme name="BT - Dark blue / red accent">
      <a:dk1>
        <a:srgbClr val="505050"/>
      </a:dk1>
      <a:lt1>
        <a:srgbClr val="FFFFFF"/>
      </a:lt1>
      <a:dk2>
        <a:srgbClr val="002050"/>
      </a:dk2>
      <a:lt2>
        <a:srgbClr val="CDF4FF"/>
      </a:lt2>
      <a:accent1>
        <a:srgbClr val="D83B01"/>
      </a:accent1>
      <a:accent2>
        <a:srgbClr val="0078D7"/>
      </a:accent2>
      <a:accent3>
        <a:srgbClr val="107C10"/>
      </a:accent3>
      <a:accent4>
        <a:srgbClr val="5C2D91"/>
      </a:accent4>
      <a:accent5>
        <a:srgbClr val="B4009E"/>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BLUE_2016_1.potx" id="{32CF034D-37A2-4D5E-BC9F-414114778C0E}" vid="{C5884F92-0372-40FE-A41F-52E1C148CAA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Brand_template_16-9_Edu_DARK_BLUE_2016_1</Template>
  <TotalTime>38</TotalTime>
  <Words>2019</Words>
  <Application>Microsoft Office PowerPoint</Application>
  <PresentationFormat>Custom</PresentationFormat>
  <Paragraphs>418</Paragraphs>
  <Slides>36</Slides>
  <Notes>11</Notes>
  <HiddenSlides>1</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36</vt:i4>
      </vt:variant>
    </vt:vector>
  </HeadingPairs>
  <TitlesOfParts>
    <vt:vector size="52" baseType="lpstr">
      <vt:lpstr>Arial</vt:lpstr>
      <vt:lpstr>Bodoni MT</vt:lpstr>
      <vt:lpstr>Bodoni Std Bold Italic</vt:lpstr>
      <vt:lpstr>Calibri</vt:lpstr>
      <vt:lpstr>Cambria</vt:lpstr>
      <vt:lpstr>Consolas</vt:lpstr>
      <vt:lpstr>ＭＳ 明朝</vt:lpstr>
      <vt:lpstr>Segoe UI</vt:lpstr>
      <vt:lpstr>Segoe UI Light</vt:lpstr>
      <vt:lpstr>Segoe UI Semibold</vt:lpstr>
      <vt:lpstr>Segoe UI Semilight</vt:lpstr>
      <vt:lpstr>Times New Roman</vt:lpstr>
      <vt:lpstr>Trebuchet MS</vt:lpstr>
      <vt:lpstr>Wingdings</vt:lpstr>
      <vt:lpstr>WHITE TEMPLATE</vt:lpstr>
      <vt:lpstr>COLOR TEMPLATE</vt:lpstr>
      <vt:lpstr>Azure Web Application Hosting, VSTS and DevOps Overview</vt:lpstr>
      <vt:lpstr>Agenda</vt:lpstr>
      <vt:lpstr>Why DevOps?</vt:lpstr>
      <vt:lpstr>Traditional Development + Operations</vt:lpstr>
      <vt:lpstr>What is DevOps?</vt:lpstr>
      <vt:lpstr>The DevOps conversation</vt:lpstr>
      <vt:lpstr>How DevOps can help</vt:lpstr>
      <vt:lpstr>DevOps habits and practices</vt:lpstr>
      <vt:lpstr>Four focus areas</vt:lpstr>
      <vt:lpstr>Building a DevOps pipeline</vt:lpstr>
      <vt:lpstr>Plan + Track</vt:lpstr>
      <vt:lpstr>Plan + Track</vt:lpstr>
      <vt:lpstr>Develop + Test</vt:lpstr>
      <vt:lpstr>Continuous Integration</vt:lpstr>
      <vt:lpstr>Continuous Testing</vt:lpstr>
      <vt:lpstr>Building with agents</vt:lpstr>
      <vt:lpstr>Release</vt:lpstr>
      <vt:lpstr>Continuous Delivery</vt:lpstr>
      <vt:lpstr>Release Management</vt:lpstr>
      <vt:lpstr>Infrastructure as Code </vt:lpstr>
      <vt:lpstr>Monitor + Learn</vt:lpstr>
      <vt:lpstr>Monitor + Learn</vt:lpstr>
      <vt:lpstr>Application Hosting Options</vt:lpstr>
      <vt:lpstr>Azure App Service</vt:lpstr>
      <vt:lpstr>App Service Plans </vt:lpstr>
      <vt:lpstr>What are Azure Web Apps?</vt:lpstr>
      <vt:lpstr>What do Azure Web Apps provide?</vt:lpstr>
      <vt:lpstr>Supported Deployment Methods</vt:lpstr>
      <vt:lpstr>Deployment slots</vt:lpstr>
      <vt:lpstr>Configuration for Deployment Slots</vt:lpstr>
      <vt:lpstr>Demo</vt:lpstr>
      <vt:lpstr>PowerPoint Presentation</vt:lpstr>
      <vt:lpstr>PowerPoint Presentation</vt:lpstr>
      <vt:lpstr>Summary</vt:lpstr>
      <vt:lpstr>Questions?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Israel Vega Jr.</dc:creator>
  <cp:keywords/>
  <dc:description>Template: Maryfj_x000d_
Formatting: _x000d_
Audience Type:</dc:description>
  <cp:lastModifiedBy>Israel Vega Jr.</cp:lastModifiedBy>
  <cp:revision>5</cp:revision>
  <dcterms:created xsi:type="dcterms:W3CDTF">2017-05-19T04:39:59Z</dcterms:created>
  <dcterms:modified xsi:type="dcterms:W3CDTF">2017-06-01T05:08:39Z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